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notesSlides/notesSlide23.xml" ContentType="application/vnd.openxmlformats-officedocument.presentationml.notesSlide+xml"/>
  <Override PartName="/ppt/tags/tag30.xml" ContentType="application/vnd.openxmlformats-officedocument.presentationml.tags+xml"/>
  <Override PartName="/ppt/notesSlides/notesSlide2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6.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30.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8" r:id="rId2"/>
    <p:sldId id="389" r:id="rId3"/>
    <p:sldId id="272" r:id="rId4"/>
    <p:sldId id="271" r:id="rId5"/>
    <p:sldId id="383" r:id="rId6"/>
    <p:sldId id="260" r:id="rId7"/>
    <p:sldId id="261" r:id="rId8"/>
    <p:sldId id="262" r:id="rId9"/>
    <p:sldId id="387" r:id="rId10"/>
    <p:sldId id="263" r:id="rId11"/>
    <p:sldId id="264" r:id="rId12"/>
    <p:sldId id="265" r:id="rId13"/>
    <p:sldId id="266" r:id="rId14"/>
    <p:sldId id="267" r:id="rId15"/>
    <p:sldId id="396" r:id="rId16"/>
    <p:sldId id="397" r:id="rId17"/>
    <p:sldId id="398" r:id="rId18"/>
    <p:sldId id="399" r:id="rId19"/>
    <p:sldId id="405" r:id="rId20"/>
    <p:sldId id="409" r:id="rId21"/>
    <p:sldId id="528" r:id="rId22"/>
    <p:sldId id="529" r:id="rId23"/>
    <p:sldId id="530" r:id="rId24"/>
    <p:sldId id="554" r:id="rId25"/>
    <p:sldId id="485" r:id="rId26"/>
    <p:sldId id="486" r:id="rId27"/>
    <p:sldId id="487" r:id="rId28"/>
    <p:sldId id="489" r:id="rId29"/>
    <p:sldId id="490" r:id="rId30"/>
    <p:sldId id="492" r:id="rId31"/>
    <p:sldId id="493" r:id="rId32"/>
    <p:sldId id="494" r:id="rId33"/>
    <p:sldId id="496" r:id="rId34"/>
    <p:sldId id="497" r:id="rId35"/>
    <p:sldId id="498" r:id="rId36"/>
    <p:sldId id="499" r:id="rId37"/>
    <p:sldId id="500" r:id="rId38"/>
    <p:sldId id="501" r:id="rId39"/>
    <p:sldId id="502" r:id="rId40"/>
    <p:sldId id="503" r:id="rId41"/>
    <p:sldId id="504" r:id="rId42"/>
    <p:sldId id="505" r:id="rId43"/>
    <p:sldId id="506" r:id="rId44"/>
    <p:sldId id="507" r:id="rId45"/>
    <p:sldId id="544" r:id="rId46"/>
    <p:sldId id="545" r:id="rId47"/>
    <p:sldId id="546" r:id="rId48"/>
    <p:sldId id="556" r:id="rId49"/>
    <p:sldId id="550" r:id="rId50"/>
    <p:sldId id="557" r:id="rId51"/>
    <p:sldId id="511" r:id="rId52"/>
    <p:sldId id="512" r:id="rId53"/>
    <p:sldId id="513" r:id="rId54"/>
    <p:sldId id="514" r:id="rId55"/>
    <p:sldId id="515" r:id="rId56"/>
    <p:sldId id="516" r:id="rId57"/>
    <p:sldId id="517" r:id="rId58"/>
    <p:sldId id="518" r:id="rId59"/>
    <p:sldId id="519" r:id="rId60"/>
    <p:sldId id="520" r:id="rId61"/>
    <p:sldId id="521" r:id="rId62"/>
    <p:sldId id="522" r:id="rId63"/>
    <p:sldId id="523" r:id="rId64"/>
    <p:sldId id="524" r:id="rId65"/>
    <p:sldId id="525" r:id="rId66"/>
    <p:sldId id="526" r:id="rId67"/>
    <p:sldId id="527" r:id="rId68"/>
    <p:sldId id="256" r:id="rId69"/>
  </p:sldIdLst>
  <p:sldSz cx="12192000" cy="6858000"/>
  <p:notesSz cx="6858000" cy="9144000"/>
  <p:custDataLst>
    <p:tags r:id="rId7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1" id="{187B15D0-F5E6-4853-8F6B-7E95FB39B713}">
          <p14:sldIdLst>
            <p14:sldId id="258"/>
          </p14:sldIdLst>
        </p14:section>
        <p14:section name="Types of Analytics" id="{77775A7C-3A30-4BCA-BA9D-FC755EB8F5B5}">
          <p14:sldIdLst>
            <p14:sldId id="389"/>
            <p14:sldId id="272"/>
            <p14:sldId id="271"/>
          </p14:sldIdLst>
        </p14:section>
        <p14:section name="What is Data Analysis" id="{0110572C-7175-456F-8860-7F3345135CBB}">
          <p14:sldIdLst>
            <p14:sldId id="383"/>
            <p14:sldId id="260"/>
            <p14:sldId id="261"/>
            <p14:sldId id="262"/>
          </p14:sldIdLst>
        </p14:section>
        <p14:section name="What is Data Science" id="{E133DA51-7CBE-4E5C-96CF-E256CDF16C48}">
          <p14:sldIdLst>
            <p14:sldId id="387"/>
            <p14:sldId id="263"/>
            <p14:sldId id="264"/>
            <p14:sldId id="265"/>
            <p14:sldId id="266"/>
            <p14:sldId id="267"/>
          </p14:sldIdLst>
        </p14:section>
        <p14:section name="Artifical Intelligence" id="{81269393-0E81-3549-AFCD-566D62CE9DB5}">
          <p14:sldIdLst>
            <p14:sldId id="396"/>
            <p14:sldId id="397"/>
            <p14:sldId id="398"/>
            <p14:sldId id="399"/>
            <p14:sldId id="405"/>
          </p14:sldIdLst>
        </p14:section>
        <p14:section name="Use Cases" id="{5E654A3D-701D-4018-A07D-B42F8804090D}">
          <p14:sldIdLst>
            <p14:sldId id="409"/>
          </p14:sldIdLst>
        </p14:section>
        <p14:section name="ML Algo" id="{A6DD803D-6252-44A3-974A-86241AC43964}">
          <p14:sldIdLst>
            <p14:sldId id="528"/>
            <p14:sldId id="529"/>
            <p14:sldId id="530"/>
          </p14:sldIdLst>
        </p14:section>
        <p14:section name="Supervised Machine Learning" id="{C31EB837-B160-441E-A156-4C092C26A10E}">
          <p14:sldIdLst/>
        </p14:section>
        <p14:section name="Credit Scoring" id="{4187163B-C636-4C06-B35A-150E9324319F}">
          <p14:sldIdLst>
            <p14:sldId id="554"/>
            <p14:sldId id="485"/>
            <p14:sldId id="486"/>
            <p14:sldId id="487"/>
            <p14:sldId id="489"/>
            <p14:sldId id="490"/>
            <p14:sldId id="492"/>
            <p14:sldId id="493"/>
            <p14:sldId id="494"/>
            <p14:sldId id="496"/>
            <p14:sldId id="497"/>
            <p14:sldId id="498"/>
            <p14:sldId id="499"/>
            <p14:sldId id="500"/>
            <p14:sldId id="501"/>
            <p14:sldId id="502"/>
            <p14:sldId id="503"/>
            <p14:sldId id="504"/>
            <p14:sldId id="505"/>
            <p14:sldId id="506"/>
            <p14:sldId id="507"/>
          </p14:sldIdLst>
        </p14:section>
        <p14:section name="Churn Prediction - LDA" id="{FFB34892-D1A1-447B-A87B-A58C37BFDC66}">
          <p14:sldIdLst>
            <p14:sldId id="544"/>
            <p14:sldId id="545"/>
            <p14:sldId id="546"/>
          </p14:sldIdLst>
        </p14:section>
        <p14:section name="Unsupervised Machine Leraning" id="{C0766DE7-4674-4443-987F-93E2A89A4212}">
          <p14:sldIdLst>
            <p14:sldId id="556"/>
            <p14:sldId id="550"/>
          </p14:sldIdLst>
        </p14:section>
        <p14:section name="Algo Trading and Portfolio Allocation" id="{067EF063-1441-4A66-A334-B3A44FFDD8DF}">
          <p14:sldIdLst>
            <p14:sldId id="557"/>
            <p14:sldId id="511"/>
            <p14:sldId id="512"/>
            <p14:sldId id="513"/>
            <p14:sldId id="514"/>
            <p14:sldId id="515"/>
            <p14:sldId id="516"/>
            <p14:sldId id="517"/>
            <p14:sldId id="518"/>
            <p14:sldId id="519"/>
            <p14:sldId id="520"/>
            <p14:sldId id="521"/>
            <p14:sldId id="522"/>
            <p14:sldId id="523"/>
            <p14:sldId id="524"/>
            <p14:sldId id="525"/>
            <p14:sldId id="526"/>
            <p14:sldId id="527"/>
          </p14:sldIdLst>
        </p14:section>
        <p14:section name="Take Action" id="{54511521-8309-46B3-9B5A-C973641D9669}">
          <p14:sldIdLst>
            <p14:sldId id="25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173" autoAdjust="0"/>
    <p:restoredTop sz="94519" autoAdjust="0"/>
  </p:normalViewPr>
  <p:slideViewPr>
    <p:cSldViewPr snapToGrid="0">
      <p:cViewPr>
        <p:scale>
          <a:sx n="75" d="100"/>
          <a:sy n="75" d="100"/>
        </p:scale>
        <p:origin x="2112" y="80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5296"/>
    </p:cViewPr>
  </p:sorterViewPr>
  <p:notesViewPr>
    <p:cSldViewPr snapToGrid="0">
      <p:cViewPr varScale="1">
        <p:scale>
          <a:sx n="84" d="100"/>
          <a:sy n="84" d="100"/>
        </p:scale>
        <p:origin x="382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2D02AB-2321-40C1-8796-29C6B88E26F8}" type="datetimeFigureOut">
              <a:rPr lang="en-SG" smtClean="0"/>
              <a:t>23/5/2019</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AE3714-DEF6-4BC6-95A2-58907D776834}" type="slidenum">
              <a:rPr lang="en-SG" smtClean="0"/>
              <a:t>‹#›</a:t>
            </a:fld>
            <a:endParaRPr lang="en-SG"/>
          </a:p>
        </p:txBody>
      </p:sp>
    </p:spTree>
    <p:extLst>
      <p:ext uri="{BB962C8B-B14F-4D97-AF65-F5344CB8AC3E}">
        <p14:creationId xmlns:p14="http://schemas.microsoft.com/office/powerpoint/2010/main" val="870166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zone.com/articles/data-science-vs-data-analysis-whats-the-difference"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hbr.org/2012/10/data-scientist-the-sexiest-job-of-the-21st-century"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Business_analytic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msba.nus.edu/" TargetMode="External"/><Relationship Id="rId5" Type="http://schemas.openxmlformats.org/officeDocument/2006/relationships/hyperlink" Target="http://www.comp.nus.edu.sg/programmes/ug/ba/" TargetMode="External"/><Relationship Id="rId4" Type="http://schemas.openxmlformats.org/officeDocument/2006/relationships/hyperlink" Target="https://whitman.syr.edu/programs-and-academics/programs/ms/Business-Analytics/index.aspx"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atascience.stackexchange.com/questions/2403/data-science-without-knowledge-of-a-specific-topic-is-it-worth-pursuing-as-a-ca"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zone.com/articles/data-science-vs-data-analysis-whats-the-difference"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hbr.org/2012/10/data-scientist-the-sexiest-job-of-the-21st-century"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www.juiceanalytics.com/writing/turning-data-into-product" TargetMode="External"/><Relationship Id="rId3" Type="http://schemas.openxmlformats.org/officeDocument/2006/relationships/hyperlink" Target="https://www.datasciencecentral.com/profiles/blogs/the-data-science-project-lifecycle" TargetMode="External"/><Relationship Id="rId7" Type="http://schemas.openxmlformats.org/officeDocument/2006/relationships/hyperlink" Target="https://cognitiveclass.ai/blog/data-scientist-vs-data-engineer/"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dataquest.io/blog/what-is-a-data-engineer/" TargetMode="External"/><Relationship Id="rId5" Type="http://schemas.openxmlformats.org/officeDocument/2006/relationships/hyperlink" Target="https://docs.microsoft.com/en-us/azure/machine-learning/team-data-science-process/overview" TargetMode="External"/><Relationship Id="rId4" Type="http://schemas.openxmlformats.org/officeDocument/2006/relationships/hyperlink" Target="https://www.dezyre.com/article/life-cycle-of-a-data-science-project/270" TargetMode="External"/><Relationship Id="rId9" Type="http://schemas.openxmlformats.org/officeDocument/2006/relationships/hyperlink" Target="http://www.digitalistmag.com/author/carstenbang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zone.com/articles/data-science-vs-data-analysis-whats-the-difference"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hbr.org/2012/10/data-scientist-the-sexiest-job-of-the-21st-century"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www.juiceanalytics.com/writing/turning-data-into-product" TargetMode="External"/><Relationship Id="rId3" Type="http://schemas.openxmlformats.org/officeDocument/2006/relationships/hyperlink" Target="https://www.datasciencecentral.com/profiles/blogs/the-data-science-project-lifecycle" TargetMode="External"/><Relationship Id="rId7" Type="http://schemas.openxmlformats.org/officeDocument/2006/relationships/hyperlink" Target="https://cognitiveclass.ai/blog/data-scientist-vs-data-engineer/"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dataquest.io/blog/what-is-a-data-engineer/" TargetMode="External"/><Relationship Id="rId5" Type="http://schemas.openxmlformats.org/officeDocument/2006/relationships/hyperlink" Target="https://docs.microsoft.com/en-us/azure/machine-learning/team-data-science-process/overview" TargetMode="External"/><Relationship Id="rId4" Type="http://schemas.openxmlformats.org/officeDocument/2006/relationships/hyperlink" Target="https://www.dezyre.com/article/life-cycle-of-a-data-science-project/270" TargetMode="External"/><Relationship Id="rId9" Type="http://schemas.openxmlformats.org/officeDocument/2006/relationships/hyperlink" Target="http://www.digitalistmag.com/author/carstenbange"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zone.com/articles/data-science-vs-data-analysis-whats-the-differenc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hbr.org/2012/10/data-scientist-the-sexiest-job-of-the-21st-century"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Data_analysis"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hbr.org/2012/10/data-scientist-the-sexiest-job-of-the-21st-century" TargetMode="External"/><Relationship Id="rId5" Type="http://schemas.openxmlformats.org/officeDocument/2006/relationships/hyperlink" Target="https://dzone.com/articles/data-science-vs-data-analysis-whats-the-difference" TargetMode="External"/><Relationship Id="rId4" Type="http://schemas.openxmlformats.org/officeDocument/2006/relationships/hyperlink" Target="https://www.quora.com/What-is-the-main-purpose-of-data-analysi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www.juiceanalytics.com/writing/turning-data-into-product" TargetMode="External"/><Relationship Id="rId3" Type="http://schemas.openxmlformats.org/officeDocument/2006/relationships/hyperlink" Target="https://www.datasciencecentral.com/profiles/blogs/the-data-science-project-lifecycle" TargetMode="External"/><Relationship Id="rId7" Type="http://schemas.openxmlformats.org/officeDocument/2006/relationships/hyperlink" Target="https://cognitiveclass.ai/blog/data-scientist-vs-data-engineer/"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dataquest.io/blog/what-is-a-data-engineer/" TargetMode="External"/><Relationship Id="rId5" Type="http://schemas.openxmlformats.org/officeDocument/2006/relationships/hyperlink" Target="https://docs.microsoft.com/en-us/azure/machine-learning/team-data-science-process/overview" TargetMode="External"/><Relationship Id="rId4" Type="http://schemas.openxmlformats.org/officeDocument/2006/relationships/hyperlink" Target="https://www.dezyre.com/article/life-cycle-of-a-data-science-project/270" TargetMode="External"/><Relationship Id="rId9" Type="http://schemas.openxmlformats.org/officeDocument/2006/relationships/hyperlink" Target="http://www.digitalistmag.com/author/carstenbang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2256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3" name="Shape 29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US" sz="2200" b="0" i="0" u="sng" strike="noStrike" cap="none" dirty="0">
                <a:solidFill>
                  <a:schemeClr val="hlink"/>
                </a:solidFill>
                <a:latin typeface="Helvetica Neue"/>
                <a:ea typeface="Helvetica Neue"/>
                <a:cs typeface="Helvetica Neue"/>
                <a:sym typeface="Helvetica Neue"/>
                <a:hlinkClick r:id="rId3"/>
              </a:rPr>
              <a:t>https://www.safaribooksonline.com/library/view/what-is-data/9781449336080/ch01.html#what_is_data_sciencequestion_mar-id00001</a:t>
            </a:r>
          </a:p>
          <a:p>
            <a:pPr marL="0" marR="0" lvl="0" indent="0" algn="l" rtl="0">
              <a:lnSpc>
                <a:spcPct val="117999"/>
              </a:lnSpc>
              <a:spcBef>
                <a:spcPts val="0"/>
              </a:spcBef>
              <a:spcAft>
                <a:spcPts val="0"/>
              </a:spcAft>
              <a:buNone/>
            </a:pPr>
            <a:r>
              <a:rPr lang="en-US" sz="2200" b="0" i="0" u="sng" strike="noStrike" cap="none" dirty="0">
                <a:solidFill>
                  <a:schemeClr val="hlink"/>
                </a:solidFill>
                <a:latin typeface="Helvetica Neue"/>
                <a:ea typeface="Helvetica Neue"/>
                <a:cs typeface="Helvetica Neue"/>
                <a:sym typeface="Helvetica Neue"/>
                <a:hlinkClick r:id="rId3"/>
              </a:rPr>
              <a:t>https://dzone.com/articles/data-science-vs-data-analysis-whats-the-difference</a:t>
            </a:r>
            <a:endParaRPr dirty="0"/>
          </a:p>
          <a:p>
            <a:pPr marL="0" marR="0" lvl="0" indent="0" algn="l" rtl="0">
              <a:lnSpc>
                <a:spcPct val="117999"/>
              </a:lnSpc>
              <a:spcBef>
                <a:spcPts val="0"/>
              </a:spcBef>
              <a:spcAft>
                <a:spcPts val="0"/>
              </a:spcAft>
              <a:buNone/>
            </a:pPr>
            <a:r>
              <a:rPr lang="en-US" sz="2200" b="0" i="0" u="sng" strike="noStrike" cap="none" dirty="0">
                <a:solidFill>
                  <a:schemeClr val="hlink"/>
                </a:solidFill>
                <a:latin typeface="Helvetica Neue"/>
                <a:ea typeface="Helvetica Neue"/>
                <a:cs typeface="Helvetica Neue"/>
                <a:sym typeface="Helvetica Neue"/>
                <a:hlinkClick r:id="rId4"/>
              </a:rPr>
              <a:t>https://hbr.org/2012/10/data-scientist-the-sexiest-job-of-the-21st-century</a:t>
            </a:r>
            <a:endParaRPr dirty="0"/>
          </a:p>
          <a:p>
            <a:pPr marL="0" marR="0" lvl="0" indent="0" algn="l" rtl="0">
              <a:lnSpc>
                <a:spcPct val="117999"/>
              </a:lnSpc>
              <a:spcBef>
                <a:spcPts val="0"/>
              </a:spcBef>
              <a:spcAft>
                <a:spcPts val="0"/>
              </a:spcAft>
              <a:buNone/>
            </a:pPr>
            <a:r>
              <a:rPr lang="en-SG" sz="2200" b="0" i="0" u="sng" strike="noStrike" cap="none" dirty="0">
                <a:solidFill>
                  <a:schemeClr val="hlink"/>
                </a:solidFill>
                <a:latin typeface="Helvetica Neue"/>
                <a:ea typeface="Helvetica Neue"/>
                <a:cs typeface="Helvetica Neue"/>
                <a:sym typeface="Helvetica Neue"/>
                <a:hlinkClick r:id="rId4"/>
              </a:rPr>
              <a:t>http://www.dataists.com/2010/09/a-taxonomy-of-data-science/</a:t>
            </a:r>
          </a:p>
          <a:p>
            <a:pPr marL="0" marR="0" lvl="0" indent="0" algn="l" rtl="0">
              <a:lnSpc>
                <a:spcPct val="117999"/>
              </a:lnSpc>
              <a:spcBef>
                <a:spcPts val="0"/>
              </a:spcBef>
              <a:spcAft>
                <a:spcPts val="0"/>
              </a:spcAft>
              <a:buNone/>
            </a:pPr>
            <a:r>
              <a:rPr lang="en-SG" sz="2200" b="0" i="0" u="sng" strike="noStrike" cap="none" dirty="0">
                <a:solidFill>
                  <a:schemeClr val="hlink"/>
                </a:solidFill>
                <a:latin typeface="Helvetica Neue"/>
                <a:ea typeface="Helvetica Neue"/>
                <a:cs typeface="Helvetica Neue"/>
                <a:sym typeface="Helvetica Neue"/>
                <a:hlinkClick r:id="rId4"/>
              </a:rPr>
              <a:t>https://hophr.com/blog</a:t>
            </a:r>
          </a:p>
          <a:p>
            <a:pPr marL="0" marR="0" lvl="0" indent="0" algn="l" rtl="0">
              <a:lnSpc>
                <a:spcPct val="117999"/>
              </a:lnSpc>
              <a:spcBef>
                <a:spcPts val="0"/>
              </a:spcBef>
              <a:spcAft>
                <a:spcPts val="0"/>
              </a:spcAft>
              <a:buNone/>
            </a:pPr>
            <a:endParaRPr lang="en-SG" sz="2200" b="0" i="0" u="sng" strike="noStrike" cap="none" dirty="0">
              <a:solidFill>
                <a:schemeClr val="hlink"/>
              </a:solidFill>
              <a:latin typeface="Helvetica Neue"/>
              <a:ea typeface="Helvetica Neue"/>
              <a:cs typeface="Helvetica Neue"/>
              <a:sym typeface="Helvetica Neue"/>
              <a:hlinkClick r:id="rId4"/>
            </a:endParaRPr>
          </a:p>
          <a:p>
            <a:pPr marL="0" marR="0" lvl="0" indent="0" algn="l" rtl="0">
              <a:lnSpc>
                <a:spcPct val="117999"/>
              </a:lnSpc>
              <a:spcBef>
                <a:spcPts val="0"/>
              </a:spcBef>
              <a:spcAft>
                <a:spcPts val="0"/>
              </a:spcAft>
              <a:buNone/>
            </a:pPr>
            <a:endParaRPr sz="2200" b="0" i="0" u="sng" strike="noStrike" cap="none" dirty="0">
              <a:solidFill>
                <a:schemeClr val="hlink"/>
              </a:solidFill>
              <a:latin typeface="Helvetica Neue"/>
              <a:ea typeface="Helvetica Neue"/>
              <a:cs typeface="Helvetica Neue"/>
              <a:sym typeface="Helvetica Neue"/>
              <a:hlinkClick r:id="rId4"/>
            </a:endParaRPr>
          </a:p>
          <a:p>
            <a:pPr marL="0" marR="0" lvl="0" indent="0" algn="l" rtl="0">
              <a:lnSpc>
                <a:spcPct val="117999"/>
              </a:lnSpc>
              <a:spcBef>
                <a:spcPts val="0"/>
              </a:spcBef>
              <a:spcAft>
                <a:spcPts val="0"/>
              </a:spcAft>
              <a:buNone/>
            </a:pPr>
            <a:endParaRPr sz="2200" b="0" i="0" u="sng" strike="noStrike" cap="none" dirty="0">
              <a:solidFill>
                <a:schemeClr val="hlink"/>
              </a:solidFill>
              <a:latin typeface="Helvetica Neue"/>
              <a:ea typeface="Helvetica Neue"/>
              <a:cs typeface="Helvetica Neue"/>
              <a:sym typeface="Helvetica Neue"/>
              <a:hlinkClick r:id="rId4"/>
            </a:endParaRPr>
          </a:p>
        </p:txBody>
      </p:sp>
    </p:spTree>
    <p:extLst>
      <p:ext uri="{BB962C8B-B14F-4D97-AF65-F5344CB8AC3E}">
        <p14:creationId xmlns:p14="http://schemas.microsoft.com/office/powerpoint/2010/main" val="3503982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0" name="Shape 300"/>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3"/>
              </a:rPr>
              <a:t>http://drewconway.com/zia/2013/3/26/the-data-science-venn-diagram</a:t>
            </a:r>
            <a:endParaRPr/>
          </a:p>
        </p:txBody>
      </p:sp>
    </p:spTree>
    <p:extLst>
      <p:ext uri="{BB962C8B-B14F-4D97-AF65-F5344CB8AC3E}">
        <p14:creationId xmlns:p14="http://schemas.microsoft.com/office/powerpoint/2010/main" val="1311996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06" name="Shape 30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https://hbr.org/2013/12/analytics-30?referral=03759&amp;cm_vc=rr_item_page.bottom </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3"/>
              </a:rPr>
              <a:t>https://en.wikipedia.org/wiki/Business_analytics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Business analytics (BA) refers to the skills, technologies, practices for continuous iterative exploration and investigation of past business performance to gain insight and drive business planning. Business analytics focuses on developing new insights and understanding of business performance based on data and statistical methods. In contrast, business intelligence traditionally focuses on using a consistent set of metrics to both measure past performance and guide business planning, which is also based on data and statistical methods.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Business analytics makes extensive use of statistical analysis, including explanatory and predictive modeling,[2] and fact-based management to drive decision making. It is therefore closely related to management science. Analytics may be used as input for human decisions or may drive fully automated decisions. Business intelligence is querying, reporting, online analytical processing (OLAP), and “alerts.”</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4"/>
              </a:rPr>
              <a:t>https://whitman.syr.edu/programs-and-academics/programs/ms/Business-Analytics/index.aspx</a:t>
            </a:r>
            <a:endParaRPr/>
          </a:p>
          <a:p>
            <a:pPr marL="0" marR="0" lvl="0" indent="0" algn="l" rtl="0">
              <a:lnSpc>
                <a:spcPct val="117999"/>
              </a:lnSpc>
              <a:spcBef>
                <a:spcPts val="0"/>
              </a:spcBef>
              <a:spcAft>
                <a:spcPts val="0"/>
              </a:spcAft>
              <a:buNone/>
            </a:pPr>
            <a:r>
              <a:rPr lang="en-US" sz="2200" b="1" i="0" u="none" strike="noStrike" cap="none">
                <a:latin typeface="Helvetica Neue"/>
                <a:ea typeface="Helvetica Neue"/>
                <a:cs typeface="Helvetica Neue"/>
                <a:sym typeface="Helvetica Neue"/>
              </a:rPr>
              <a:t>Curriculum</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The STEM designated full-time MS Business Analytics program is a 36-credit hour program. Through hands-on coursework students hone their decision-making skills and learn to use analytic tools to drive positive outcomes for businesses.</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1" i="0" u="none" strike="noStrike" cap="none">
                <a:latin typeface="Helvetica Neue"/>
                <a:ea typeface="Helvetica Neue"/>
                <a:cs typeface="Helvetica Neue"/>
                <a:sym typeface="Helvetica Neue"/>
              </a:rPr>
              <a:t>Curriculum Outline:</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Required Courses Analytics Core (6 credits – Both courses required)</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Data Analysis &amp; Decision Making</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Business Analytics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Analytics Applications Core (6 credits - select 2)</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Accounting Analytics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Marketing Analytics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Financial Analytics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Principles of Management Science</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Analytics Depth Core (6 credits - select 2 – can include any not already selected from Analytics Applications Core)</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Linear Statistical Models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Time Series Modeling and Analysis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Customer Relationship Management with SAP</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Applied Data Science</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Advanced Data Analytics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Statistical Methods in Information Science and Technology</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Data Mining</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Basics of Information Retrieval Systems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Information Visualization</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Data Warehouse</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Research Methods in Information Science and Technology</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Introduction to Database Management Systems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Analytical Data Mining</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Analytics Electives (18 credits - 6 select courses – can include any not selected from Analytics Applications Core or Analytics Depth Core)</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Data Base Administration Concepts &amp; DB Mgt</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Natural Language Processing</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Object-oriented programming in C++</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Introduction to Artificial Intelligence</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Explorations in Computing &amp; Programming</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Artificial Neural Networks</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Software Engineering</a:t>
            </a:r>
            <a:endParaRPr/>
          </a:p>
          <a:p>
            <a:pPr marL="0" marR="0" lvl="0" indent="0" algn="l" rtl="0">
              <a:lnSpc>
                <a:spcPct val="117999"/>
              </a:lnSpc>
              <a:spcBef>
                <a:spcPts val="0"/>
              </a:spcBef>
              <a:spcAft>
                <a:spcPts val="0"/>
              </a:spcAft>
              <a:buNone/>
            </a:pPr>
            <a:r>
              <a:rPr lang="en-US" sz="2200" b="0" i="0" u="none" strike="noStrike" cap="none">
                <a:latin typeface="Helvetica Neue"/>
                <a:ea typeface="Helvetica Neue"/>
                <a:cs typeface="Helvetica Neue"/>
                <a:sym typeface="Helvetica Neue"/>
              </a:rPr>
              <a:t>	•	Simulation and Modeling</a:t>
            </a:r>
            <a:endParaRPr/>
          </a:p>
          <a:p>
            <a:pPr marL="0" marR="0" lvl="0" indent="0" algn="l" rtl="0">
              <a:lnSpc>
                <a:spcPct val="117999"/>
              </a:lnSpc>
              <a:spcBef>
                <a:spcPts val="0"/>
              </a:spcBef>
              <a:spcAft>
                <a:spcPts val="0"/>
              </a:spcAft>
              <a:buNone/>
            </a:pPr>
            <a:endParaRPr sz="2200" b="0" i="0" u="none" strike="noStrike" cap="none">
              <a:latin typeface="Helvetica Neue"/>
              <a:ea typeface="Helvetica Neue"/>
              <a:cs typeface="Helvetica Neue"/>
              <a:sym typeface="Helvetica Neue"/>
            </a:endParaRPr>
          </a:p>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5"/>
              </a:rPr>
              <a:t>http://www.comp.nus.edu.sg/programmes/ug/ba/</a:t>
            </a:r>
            <a:endParaRPr/>
          </a:p>
          <a:p>
            <a:pPr marL="0" marR="0" lvl="0" indent="0" algn="l" rtl="0">
              <a:lnSpc>
                <a:spcPct val="117999"/>
              </a:lnSpc>
              <a:spcBef>
                <a:spcPts val="0"/>
              </a:spcBef>
              <a:spcAft>
                <a:spcPts val="0"/>
              </a:spcAft>
              <a:buNone/>
            </a:pPr>
            <a:r>
              <a:rPr lang="en-US" sz="2200" b="1" i="0" u="sng" strike="noStrike" cap="none">
                <a:solidFill>
                  <a:schemeClr val="hlink"/>
                </a:solidFill>
                <a:latin typeface="Helvetica Neue"/>
                <a:ea typeface="Helvetica Neue"/>
                <a:cs typeface="Helvetica Neue"/>
                <a:sym typeface="Helvetica Neue"/>
                <a:hlinkClick r:id="rId6"/>
              </a:rPr>
              <a:t>http://msba.nus.edu/</a:t>
            </a:r>
            <a:endParaRPr/>
          </a:p>
          <a:p>
            <a:pPr marL="0" marR="0" lvl="0" indent="0" algn="l" rtl="0">
              <a:lnSpc>
                <a:spcPct val="117999"/>
              </a:lnSpc>
              <a:spcBef>
                <a:spcPts val="0"/>
              </a:spcBef>
              <a:spcAft>
                <a:spcPts val="0"/>
              </a:spcAft>
              <a:buNone/>
            </a:pPr>
            <a:endParaRPr sz="2200" b="1" i="0" u="sng" strike="noStrike" cap="none">
              <a:solidFill>
                <a:schemeClr val="hlink"/>
              </a:solidFill>
              <a:latin typeface="Helvetica Neue"/>
              <a:ea typeface="Helvetica Neue"/>
              <a:cs typeface="Helvetica Neue"/>
              <a:sym typeface="Helvetica Neue"/>
              <a:hlinkClick r:id="rId6"/>
            </a:endParaRPr>
          </a:p>
          <a:p>
            <a:pPr marL="0" marR="0" lvl="0" indent="0" algn="l" rtl="0">
              <a:lnSpc>
                <a:spcPct val="117999"/>
              </a:lnSpc>
              <a:spcBef>
                <a:spcPts val="0"/>
              </a:spcBef>
              <a:spcAft>
                <a:spcPts val="0"/>
              </a:spcAft>
              <a:buNone/>
            </a:pPr>
            <a:endParaRPr sz="2200" b="1" i="0" u="sng" strike="noStrike" cap="none">
              <a:solidFill>
                <a:schemeClr val="hlink"/>
              </a:solidFill>
              <a:latin typeface="Helvetica Neue"/>
              <a:ea typeface="Helvetica Neue"/>
              <a:cs typeface="Helvetica Neue"/>
              <a:sym typeface="Helvetica Neue"/>
              <a:hlinkClick r:id="rId6"/>
            </a:endParaRPr>
          </a:p>
          <a:p>
            <a:pPr marL="0" marR="0" lvl="0" indent="0" algn="l" rtl="0">
              <a:lnSpc>
                <a:spcPct val="117999"/>
              </a:lnSpc>
              <a:spcBef>
                <a:spcPts val="0"/>
              </a:spcBef>
              <a:spcAft>
                <a:spcPts val="0"/>
              </a:spcAft>
              <a:buNone/>
            </a:pPr>
            <a:endParaRPr sz="2200" b="1" i="0" u="sng" strike="noStrike" cap="none">
              <a:solidFill>
                <a:schemeClr val="hlink"/>
              </a:solidFill>
              <a:latin typeface="Helvetica Neue"/>
              <a:ea typeface="Helvetica Neue"/>
              <a:cs typeface="Helvetica Neue"/>
              <a:sym typeface="Helvetica Neue"/>
              <a:hlinkClick r:id="rId6"/>
            </a:endParaRPr>
          </a:p>
          <a:p>
            <a:pPr marL="0" marR="0" lvl="0" indent="0" algn="l" rtl="0">
              <a:lnSpc>
                <a:spcPct val="117999"/>
              </a:lnSpc>
              <a:spcBef>
                <a:spcPts val="0"/>
              </a:spcBef>
              <a:spcAft>
                <a:spcPts val="0"/>
              </a:spcAft>
              <a:buNone/>
            </a:pPr>
            <a:endParaRPr sz="2200" b="1" i="0" u="sng" strike="noStrike" cap="none">
              <a:solidFill>
                <a:schemeClr val="hlink"/>
              </a:solidFill>
              <a:latin typeface="Helvetica Neue"/>
              <a:ea typeface="Helvetica Neue"/>
              <a:cs typeface="Helvetica Neue"/>
              <a:sym typeface="Helvetica Neue"/>
              <a:hlinkClick r:id="rId6"/>
            </a:endParaRPr>
          </a:p>
          <a:p>
            <a:pPr marL="0" marR="0" lvl="0" indent="0" algn="l" rtl="0">
              <a:lnSpc>
                <a:spcPct val="117999"/>
              </a:lnSpc>
              <a:spcBef>
                <a:spcPts val="0"/>
              </a:spcBef>
              <a:spcAft>
                <a:spcPts val="0"/>
              </a:spcAft>
              <a:buNone/>
            </a:pPr>
            <a:endParaRPr sz="2200" b="1" i="0" u="sng" strike="noStrike" cap="none">
              <a:solidFill>
                <a:schemeClr val="hlink"/>
              </a:solidFill>
              <a:latin typeface="Helvetica Neue"/>
              <a:ea typeface="Helvetica Neue"/>
              <a:cs typeface="Helvetica Neue"/>
              <a:sym typeface="Helvetica Neue"/>
              <a:hlinkClick r:id="rId6"/>
            </a:endParaRPr>
          </a:p>
          <a:p>
            <a:pPr marL="0" marR="0" lvl="0" indent="0" algn="l" rtl="0">
              <a:lnSpc>
                <a:spcPct val="117999"/>
              </a:lnSpc>
              <a:spcBef>
                <a:spcPts val="0"/>
              </a:spcBef>
              <a:spcAft>
                <a:spcPts val="0"/>
              </a:spcAft>
              <a:buNone/>
            </a:pPr>
            <a:endParaRPr sz="2200" b="1" i="0" u="sng" strike="noStrike" cap="none">
              <a:solidFill>
                <a:schemeClr val="hlink"/>
              </a:solidFill>
              <a:latin typeface="Helvetica Neue"/>
              <a:ea typeface="Helvetica Neue"/>
              <a:cs typeface="Helvetica Neue"/>
              <a:sym typeface="Helvetica Neue"/>
              <a:hlinkClick r:id="rId6"/>
            </a:endParaRPr>
          </a:p>
        </p:txBody>
      </p:sp>
    </p:spTree>
    <p:extLst>
      <p:ext uri="{BB962C8B-B14F-4D97-AF65-F5344CB8AC3E}">
        <p14:creationId xmlns:p14="http://schemas.microsoft.com/office/powerpoint/2010/main" val="3005836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3" name="Shape 31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3"/>
              </a:rPr>
              <a:t>http://drewconway.com/zia/2013/3/26/the-data-science-venn-diagram</a:t>
            </a:r>
            <a:endParaRPr/>
          </a:p>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4"/>
              </a:rPr>
              <a:t>https://datascience.stackexchange.com/questions/2403/data-science-without-knowledge-of-a-specific-topic-is-it-worth-pursuing-as-a-ca</a:t>
            </a:r>
            <a:endParaRPr/>
          </a:p>
          <a:p>
            <a:pPr marL="0" marR="0" lvl="0" indent="0" algn="l" rtl="0">
              <a:lnSpc>
                <a:spcPct val="117999"/>
              </a:lnSpc>
              <a:spcBef>
                <a:spcPts val="0"/>
              </a:spcBef>
              <a:spcAft>
                <a:spcPts val="0"/>
              </a:spcAft>
              <a:buNone/>
            </a:pPr>
            <a:endParaRPr sz="2200" b="0" i="0" u="sng" strike="noStrike" cap="none">
              <a:solidFill>
                <a:schemeClr val="hlink"/>
              </a:solidFill>
              <a:latin typeface="Helvetica Neue"/>
              <a:ea typeface="Helvetica Neue"/>
              <a:cs typeface="Helvetica Neue"/>
              <a:sym typeface="Helvetica Neue"/>
              <a:hlinkClick r:id="rId4"/>
            </a:endParaRPr>
          </a:p>
        </p:txBody>
      </p:sp>
    </p:spTree>
    <p:extLst>
      <p:ext uri="{BB962C8B-B14F-4D97-AF65-F5344CB8AC3E}">
        <p14:creationId xmlns:p14="http://schemas.microsoft.com/office/powerpoint/2010/main" val="4167151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9" name="Shape 31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3"/>
              </a:rPr>
              <a:t>https://dzone.com/articles/data-science-vs-data-analysis-whats-the-difference</a:t>
            </a:r>
            <a:endParaRPr/>
          </a:p>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4"/>
              </a:rPr>
              <a:t>https://hbr.org/2012/10/data-scientist-the-sexiest-job-of-the-21st-century</a:t>
            </a:r>
            <a:endParaRPr/>
          </a:p>
          <a:p>
            <a:pPr marL="0" marR="0" lvl="0" indent="0" algn="l" rtl="0">
              <a:lnSpc>
                <a:spcPct val="117999"/>
              </a:lnSpc>
              <a:spcBef>
                <a:spcPts val="0"/>
              </a:spcBef>
              <a:spcAft>
                <a:spcPts val="0"/>
              </a:spcAft>
              <a:buNone/>
            </a:pPr>
            <a:endParaRPr sz="2200" b="0" i="0" u="sng" strike="noStrike" cap="none">
              <a:solidFill>
                <a:schemeClr val="hlink"/>
              </a:solidFill>
              <a:latin typeface="Helvetica Neue"/>
              <a:ea typeface="Helvetica Neue"/>
              <a:cs typeface="Helvetica Neue"/>
              <a:sym typeface="Helvetica Neue"/>
              <a:hlinkClick r:id="rId4"/>
            </a:endParaRPr>
          </a:p>
          <a:p>
            <a:pPr marL="0" marR="0" lvl="0" indent="0" algn="l" rtl="0">
              <a:lnSpc>
                <a:spcPct val="117999"/>
              </a:lnSpc>
              <a:spcBef>
                <a:spcPts val="0"/>
              </a:spcBef>
              <a:spcAft>
                <a:spcPts val="0"/>
              </a:spcAft>
              <a:buNone/>
            </a:pPr>
            <a:endParaRPr sz="2200" b="0" i="0" u="sng" strike="noStrike" cap="none">
              <a:solidFill>
                <a:schemeClr val="hlink"/>
              </a:solidFill>
              <a:latin typeface="Helvetica Neue"/>
              <a:ea typeface="Helvetica Neue"/>
              <a:cs typeface="Helvetica Neue"/>
              <a:sym typeface="Helvetica Neue"/>
              <a:hlinkClick r:id="rId4"/>
            </a:endParaRPr>
          </a:p>
        </p:txBody>
      </p:sp>
    </p:spTree>
    <p:extLst>
      <p:ext uri="{BB962C8B-B14F-4D97-AF65-F5344CB8AC3E}">
        <p14:creationId xmlns:p14="http://schemas.microsoft.com/office/powerpoint/2010/main" val="486381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87313" y="744538"/>
            <a:ext cx="6613525" cy="3721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905087" y="4713645"/>
            <a:ext cx="4977977" cy="44655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49859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87313" y="744538"/>
            <a:ext cx="6613525" cy="3721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905087" y="4713645"/>
            <a:ext cx="4977977" cy="44655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766552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a:spLocks noGrp="1" noRot="1" noChangeAspect="1"/>
          </p:cNvSpPr>
          <p:nvPr>
            <p:ph type="sldImg" idx="2"/>
          </p:nvPr>
        </p:nvSpPr>
        <p:spPr>
          <a:xfrm>
            <a:off x="87313" y="744538"/>
            <a:ext cx="6613525" cy="3721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 name="Shape 387"/>
          <p:cNvSpPr txBox="1">
            <a:spLocks noGrp="1"/>
          </p:cNvSpPr>
          <p:nvPr>
            <p:ph type="body" idx="1"/>
          </p:nvPr>
        </p:nvSpPr>
        <p:spPr>
          <a:xfrm>
            <a:off x="905087" y="4713645"/>
            <a:ext cx="4977977" cy="44655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14120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87313" y="744538"/>
            <a:ext cx="6613525" cy="3721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905087" y="4713645"/>
            <a:ext cx="4977977" cy="44655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94394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0305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4" name="Shape 484"/>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100" dirty="0">
                <a:solidFill>
                  <a:schemeClr val="dk1"/>
                </a:solidFill>
                <a:latin typeface="Arial"/>
                <a:ea typeface="Arial"/>
                <a:cs typeface="Arial"/>
                <a:sym typeface="Arial"/>
              </a:rPr>
              <a:t>What is </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Science Project Life-cycle?</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Products?</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Engineering?</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US" sz="1100" u="sng" dirty="0">
                <a:solidFill>
                  <a:srgbClr val="1155CC"/>
                </a:solidFill>
                <a:latin typeface="Arial"/>
                <a:ea typeface="Arial"/>
                <a:cs typeface="Arial"/>
                <a:sym typeface="Arial"/>
                <a:hlinkClick r:id="rId3"/>
              </a:rPr>
              <a:t>https://www.datasciencecentral.com/profiles/blogs/the-data-science-project-lifecycle</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US" sz="1100" u="sng" dirty="0">
                <a:solidFill>
                  <a:srgbClr val="1155CC"/>
                </a:solidFill>
                <a:latin typeface="Arial"/>
                <a:ea typeface="Arial"/>
                <a:cs typeface="Arial"/>
                <a:sym typeface="Arial"/>
                <a:hlinkClick r:id="rId4"/>
              </a:rPr>
              <a:t>https://www.dezyre.com/article/life-cycle-of-a-data-science-project/270</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5"/>
              </a:rPr>
              <a:t>https://docs.microsoft.com/en-us/azure/machine-learning/team-data-science-process/overview</a:t>
            </a:r>
            <a:endParaRPr dirty="0"/>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6"/>
              </a:rPr>
              <a:t>https://www.dataquest.io/blog/what-is-a-data-engineer/</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7"/>
              </a:rPr>
              <a:t>https://cognitiveclass.ai/blog/data-scientist-vs-data-engineer/</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8"/>
              </a:rPr>
              <a:t>http://www.juiceanalytics.com/writing/turning-data-into-product</a:t>
            </a:r>
            <a:endParaRPr dirty="0"/>
          </a:p>
          <a:p>
            <a:pPr marL="0" lvl="0" indent="0" rtl="0">
              <a:lnSpc>
                <a:spcPct val="115000"/>
              </a:lnSpc>
              <a:spcBef>
                <a:spcPts val="0"/>
              </a:spcBef>
              <a:spcAft>
                <a:spcPts val="0"/>
              </a:spcAft>
              <a:buNone/>
            </a:pPr>
            <a:r>
              <a:rPr lang="en-SG" dirty="0"/>
              <a:t>https://</a:t>
            </a:r>
            <a:r>
              <a:rPr lang="en-SG" dirty="0" err="1"/>
              <a:t>www.safaribooksonline.com</a:t>
            </a:r>
            <a:r>
              <a:rPr lang="en-SG" dirty="0"/>
              <a:t>/library/view/data-analytics-with/9781491913734/ch01.html</a:t>
            </a:r>
          </a:p>
          <a:p>
            <a:pPr marL="0" lvl="0" indent="0" rtl="0">
              <a:lnSpc>
                <a:spcPct val="115000"/>
              </a:lnSpc>
              <a:spcBef>
                <a:spcPts val="0"/>
              </a:spcBef>
              <a:spcAft>
                <a:spcPts val="0"/>
              </a:spcAft>
              <a:buNone/>
            </a:pPr>
            <a:r>
              <a:rPr lang="en-US" dirty="0"/>
              <a:t>https://</a:t>
            </a:r>
            <a:r>
              <a:rPr lang="en-US" dirty="0" err="1"/>
              <a:t>sloanreview.mit.edu</a:t>
            </a:r>
            <a:r>
              <a:rPr lang="en-US" dirty="0"/>
              <a:t>/article/designing-and-developing-analytics-based-data-products/</a:t>
            </a:r>
          </a:p>
          <a:p>
            <a:pPr marL="0" lvl="0" indent="0" rtl="0">
              <a:lnSpc>
                <a:spcPct val="115000"/>
              </a:lnSpc>
              <a:spcBef>
                <a:spcPts val="0"/>
              </a:spcBef>
              <a:spcAft>
                <a:spcPts val="0"/>
              </a:spcAft>
              <a:buNone/>
            </a:pPr>
            <a:r>
              <a:rPr lang="en-SG" dirty="0"/>
              <a:t>[</a:t>
            </a:r>
            <a:r>
              <a:rPr lang="en-SG" sz="1200" b="0" i="0" u="none" strike="noStrike" kern="1200" dirty="0">
                <a:solidFill>
                  <a:schemeClr val="tx1"/>
                </a:solidFill>
                <a:effectLst/>
                <a:latin typeface="+mn-lt"/>
                <a:ea typeface="+mn-ea"/>
                <a:cs typeface="+mn-cs"/>
                <a:hlinkClick r:id="rId9"/>
              </a:rPr>
              <a:t>Carsten Bange</a:t>
            </a:r>
            <a:r>
              <a:rPr lang="en-SG" sz="1200" b="0" i="0" u="none" strike="noStrike" kern="1200" dirty="0">
                <a:solidFill>
                  <a:schemeClr val="tx1"/>
                </a:solidFill>
                <a:effectLst/>
                <a:latin typeface="+mn-lt"/>
                <a:ea typeface="+mn-ea"/>
                <a:cs typeface="+mn-cs"/>
              </a:rPr>
              <a:t>] </a:t>
            </a:r>
            <a:r>
              <a:rPr lang="en-SG" dirty="0"/>
              <a:t>http://</a:t>
            </a:r>
            <a:r>
              <a:rPr lang="en-SG" dirty="0" err="1"/>
              <a:t>www.digitalistmag.com</a:t>
            </a:r>
            <a:r>
              <a:rPr lang="en-SG" dirty="0"/>
              <a:t>/</a:t>
            </a:r>
            <a:r>
              <a:rPr lang="en-SG" dirty="0" err="1"/>
              <a:t>cio</a:t>
            </a:r>
            <a:r>
              <a:rPr lang="en-SG" dirty="0"/>
              <a:t>-knowledge/2016/11/07/building-data-products-realize-data-driven-business-models-04635900</a:t>
            </a:r>
          </a:p>
          <a:p>
            <a:pPr marL="0" lvl="0" indent="0" rtl="0">
              <a:lnSpc>
                <a:spcPct val="115000"/>
              </a:lnSpc>
              <a:spcBef>
                <a:spcPts val="0"/>
              </a:spcBef>
              <a:spcAft>
                <a:spcPts val="0"/>
              </a:spcAft>
              <a:buNone/>
            </a:pPr>
            <a:endParaRPr lang="en-SG" dirty="0"/>
          </a:p>
          <a:p>
            <a:pPr marL="0" lvl="0" indent="0" rtl="0">
              <a:lnSpc>
                <a:spcPct val="115000"/>
              </a:lnSpc>
              <a:spcBef>
                <a:spcPts val="0"/>
              </a:spcBef>
              <a:spcAft>
                <a:spcPts val="0"/>
              </a:spcAft>
              <a:buNone/>
            </a:pPr>
            <a:endParaRPr lang="en-SG" dirty="0"/>
          </a:p>
          <a:p>
            <a:pPr marL="0" lvl="0" indent="0" rtl="0">
              <a:lnSpc>
                <a:spcPct val="115000"/>
              </a:lnSpc>
              <a:spcBef>
                <a:spcPts val="0"/>
              </a:spcBef>
              <a:spcAft>
                <a:spcPts val="0"/>
              </a:spcAft>
              <a:buNone/>
            </a:pPr>
            <a:endParaRPr dirty="0"/>
          </a:p>
          <a:p>
            <a:pPr marL="0" lvl="0" indent="0" rtl="0">
              <a:lnSpc>
                <a:spcPct val="115000"/>
              </a:lnSpc>
              <a:spcBef>
                <a:spcPts val="1600"/>
              </a:spcBef>
              <a:spcAft>
                <a:spcPts val="0"/>
              </a:spcAft>
              <a:buNone/>
            </a:pPr>
            <a:r>
              <a:rPr lang="en-US" sz="1400" dirty="0">
                <a:solidFill>
                  <a:srgbClr val="434343"/>
                </a:solidFill>
                <a:latin typeface="Arial"/>
                <a:ea typeface="Arial"/>
                <a:cs typeface="Arial"/>
                <a:sym typeface="Arial"/>
              </a:rPr>
              <a:t>Data Project Lifecycle</a:t>
            </a:r>
            <a:endParaRPr sz="1400" dirty="0">
              <a:solidFill>
                <a:srgbClr val="434343"/>
              </a:solidFill>
              <a:latin typeface="Arial"/>
              <a:ea typeface="Arial"/>
              <a:cs typeface="Arial"/>
              <a:sym typeface="Arial"/>
            </a:endParaRPr>
          </a:p>
          <a:p>
            <a:pPr marL="0" lvl="0" indent="0" rtl="0">
              <a:lnSpc>
                <a:spcPct val="115000"/>
              </a:lnSpc>
              <a:spcBef>
                <a:spcPts val="400"/>
              </a:spcBef>
              <a:spcAft>
                <a:spcPts val="0"/>
              </a:spcAft>
              <a:buNone/>
            </a:pP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1.1 Understand the different stages of data project life cycle</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1.2 Explore data from different sources</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1.3 Discuss the impact of implementing data in an </a:t>
            </a:r>
            <a:r>
              <a:rPr lang="en-US" sz="1100" dirty="0" err="1">
                <a:solidFill>
                  <a:schemeClr val="dk1"/>
                </a:solidFill>
                <a:latin typeface="Arial"/>
                <a:ea typeface="Arial"/>
                <a:cs typeface="Arial"/>
                <a:sym typeface="Arial"/>
              </a:rPr>
              <a:t>organisation</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1.4 Understand the types of data products</a:t>
            </a:r>
            <a:br>
              <a:rPr lang="en-US" sz="1100" dirty="0">
                <a:solidFill>
                  <a:schemeClr val="dk1"/>
                </a:solidFill>
                <a:latin typeface="Arial"/>
                <a:ea typeface="Arial"/>
                <a:cs typeface="Arial"/>
                <a:sym typeface="Arial"/>
              </a:rPr>
            </a:b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endParaRPr sz="1100" dirty="0">
              <a:solidFill>
                <a:schemeClr val="dk1"/>
              </a:solidFill>
              <a:latin typeface="Arial"/>
              <a:ea typeface="Arial"/>
              <a:cs typeface="Arial"/>
              <a:sym typeface="Arial"/>
            </a:endParaRPr>
          </a:p>
          <a:p>
            <a:pPr marL="0" lvl="0" indent="0" rtl="0">
              <a:lnSpc>
                <a:spcPct val="115000"/>
              </a:lnSpc>
              <a:spcBef>
                <a:spcPts val="1600"/>
              </a:spcBef>
              <a:spcAft>
                <a:spcPts val="0"/>
              </a:spcAft>
              <a:buNone/>
            </a:pPr>
            <a:r>
              <a:rPr lang="en-US" sz="1400" dirty="0">
                <a:solidFill>
                  <a:srgbClr val="434343"/>
                </a:solidFill>
                <a:latin typeface="Arial"/>
                <a:ea typeface="Arial"/>
                <a:cs typeface="Arial"/>
                <a:sym typeface="Arial"/>
              </a:rPr>
              <a:t>Data Management</a:t>
            </a:r>
            <a:endParaRPr sz="1400" dirty="0">
              <a:solidFill>
                <a:srgbClr val="434343"/>
              </a:solidFill>
              <a:latin typeface="Arial"/>
              <a:ea typeface="Arial"/>
              <a:cs typeface="Arial"/>
              <a:sym typeface="Arial"/>
            </a:endParaRPr>
          </a:p>
          <a:p>
            <a:pPr marL="0" lvl="0" indent="0" rtl="0">
              <a:lnSpc>
                <a:spcPct val="115000"/>
              </a:lnSpc>
              <a:spcBef>
                <a:spcPts val="1600"/>
              </a:spcBef>
              <a:spcAft>
                <a:spcPts val="400"/>
              </a:spcAft>
              <a:buClr>
                <a:schemeClr val="dk1"/>
              </a:buClr>
              <a:buSzPts val="1100"/>
              <a:buFont typeface="Arial"/>
              <a:buNone/>
            </a:pPr>
            <a:r>
              <a:rPr lang="en-US" sz="1400" dirty="0">
                <a:solidFill>
                  <a:srgbClr val="434343"/>
                </a:solidFill>
                <a:latin typeface="Arial"/>
                <a:ea typeface="Arial"/>
                <a:cs typeface="Arial"/>
                <a:sym typeface="Arial"/>
              </a:rPr>
              <a:t>Data Engineering</a:t>
            </a:r>
            <a:endParaRPr dirty="0"/>
          </a:p>
        </p:txBody>
      </p:sp>
    </p:spTree>
    <p:extLst>
      <p:ext uri="{BB962C8B-B14F-4D97-AF65-F5344CB8AC3E}">
        <p14:creationId xmlns:p14="http://schemas.microsoft.com/office/powerpoint/2010/main" val="3169122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7340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https://www.worldprogramming.com/blog/credit_scoring_development_pt1</a:t>
            </a:r>
          </a:p>
          <a:p>
            <a:r>
              <a:rPr lang="en-SG" dirty="0"/>
              <a:t>https://www.quora.com/What-is-the-purpose-of-a-credit-score</a:t>
            </a:r>
          </a:p>
          <a:p>
            <a:endParaRPr lang="en-SG" dirty="0"/>
          </a:p>
        </p:txBody>
      </p:sp>
      <p:sp>
        <p:nvSpPr>
          <p:cNvPr id="4" name="Slide Number Placeholder 3"/>
          <p:cNvSpPr>
            <a:spLocks noGrp="1"/>
          </p:cNvSpPr>
          <p:nvPr>
            <p:ph type="sldNum" sz="quarter" idx="10"/>
          </p:nvPr>
        </p:nvSpPr>
        <p:spPr/>
        <p:txBody>
          <a:bodyPr/>
          <a:lstStyle/>
          <a:p>
            <a:fld id="{52AE3714-DEF6-4BC6-95A2-58907D776834}" type="slidenum">
              <a:rPr lang="en-SG" smtClean="0"/>
              <a:t>26</a:t>
            </a:fld>
            <a:endParaRPr lang="en-SG"/>
          </a:p>
        </p:txBody>
      </p:sp>
    </p:spTree>
    <p:extLst>
      <p:ext uri="{BB962C8B-B14F-4D97-AF65-F5344CB8AC3E}">
        <p14:creationId xmlns:p14="http://schemas.microsoft.com/office/powerpoint/2010/main" val="804512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Credit Scoring Using Machine Learning. Kenneth Kennedy. Dublin Institute of Technology</a:t>
            </a:r>
          </a:p>
        </p:txBody>
      </p:sp>
      <p:sp>
        <p:nvSpPr>
          <p:cNvPr id="4" name="Slide Number Placeholder 3"/>
          <p:cNvSpPr>
            <a:spLocks noGrp="1"/>
          </p:cNvSpPr>
          <p:nvPr>
            <p:ph type="sldNum" sz="quarter" idx="10"/>
          </p:nvPr>
        </p:nvSpPr>
        <p:spPr/>
        <p:txBody>
          <a:bodyPr/>
          <a:lstStyle/>
          <a:p>
            <a:fld id="{52AE3714-DEF6-4BC6-95A2-58907D776834}" type="slidenum">
              <a:rPr lang="en-SG" smtClean="0"/>
              <a:t>27</a:t>
            </a:fld>
            <a:endParaRPr lang="en-SG"/>
          </a:p>
        </p:txBody>
      </p:sp>
    </p:spTree>
    <p:extLst>
      <p:ext uri="{BB962C8B-B14F-4D97-AF65-F5344CB8AC3E}">
        <p14:creationId xmlns:p14="http://schemas.microsoft.com/office/powerpoint/2010/main" val="4196398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Credit Scoring Using Machine Learning. Kenneth Kennedy. Dublin Institute of Technology</a:t>
            </a:r>
          </a:p>
          <a:p>
            <a:endParaRPr lang="en-SG" dirty="0"/>
          </a:p>
        </p:txBody>
      </p:sp>
      <p:sp>
        <p:nvSpPr>
          <p:cNvPr id="4" name="Slide Number Placeholder 3"/>
          <p:cNvSpPr>
            <a:spLocks noGrp="1"/>
          </p:cNvSpPr>
          <p:nvPr>
            <p:ph type="sldNum" sz="quarter" idx="10"/>
          </p:nvPr>
        </p:nvSpPr>
        <p:spPr/>
        <p:txBody>
          <a:bodyPr/>
          <a:lstStyle/>
          <a:p>
            <a:fld id="{52AE3714-DEF6-4BC6-95A2-58907D776834}" type="slidenum">
              <a:rPr lang="en-SG" smtClean="0"/>
              <a:t>28</a:t>
            </a:fld>
            <a:endParaRPr lang="en-SG"/>
          </a:p>
        </p:txBody>
      </p:sp>
    </p:spTree>
    <p:extLst>
      <p:ext uri="{BB962C8B-B14F-4D97-AF65-F5344CB8AC3E}">
        <p14:creationId xmlns:p14="http://schemas.microsoft.com/office/powerpoint/2010/main" val="4095820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Credit Scoring Using Machine Learning. Kenneth Kennedy. Dublin Institute of Technology</a:t>
            </a:r>
          </a:p>
          <a:p>
            <a:endParaRPr lang="en-SG" dirty="0"/>
          </a:p>
        </p:txBody>
      </p:sp>
      <p:sp>
        <p:nvSpPr>
          <p:cNvPr id="4" name="Slide Number Placeholder 3"/>
          <p:cNvSpPr>
            <a:spLocks noGrp="1"/>
          </p:cNvSpPr>
          <p:nvPr>
            <p:ph type="sldNum" sz="quarter" idx="10"/>
          </p:nvPr>
        </p:nvSpPr>
        <p:spPr/>
        <p:txBody>
          <a:bodyPr/>
          <a:lstStyle/>
          <a:p>
            <a:fld id="{52AE3714-DEF6-4BC6-95A2-58907D776834}" type="slidenum">
              <a:rPr lang="en-SG" smtClean="0"/>
              <a:t>29</a:t>
            </a:fld>
            <a:endParaRPr lang="en-SG"/>
          </a:p>
        </p:txBody>
      </p:sp>
    </p:spTree>
    <p:extLst>
      <p:ext uri="{BB962C8B-B14F-4D97-AF65-F5344CB8AC3E}">
        <p14:creationId xmlns:p14="http://schemas.microsoft.com/office/powerpoint/2010/main" val="4147603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https://en.wikipedia.org/wiki/Credit_scorecards</a:t>
            </a:r>
          </a:p>
        </p:txBody>
      </p:sp>
      <p:sp>
        <p:nvSpPr>
          <p:cNvPr id="4" name="Slide Number Placeholder 3"/>
          <p:cNvSpPr>
            <a:spLocks noGrp="1"/>
          </p:cNvSpPr>
          <p:nvPr>
            <p:ph type="sldNum" sz="quarter" idx="10"/>
          </p:nvPr>
        </p:nvSpPr>
        <p:spPr/>
        <p:txBody>
          <a:bodyPr/>
          <a:lstStyle/>
          <a:p>
            <a:fld id="{52AE3714-DEF6-4BC6-95A2-58907D776834}" type="slidenum">
              <a:rPr lang="en-SG" smtClean="0"/>
              <a:t>31</a:t>
            </a:fld>
            <a:endParaRPr lang="en-SG"/>
          </a:p>
        </p:txBody>
      </p:sp>
    </p:spTree>
    <p:extLst>
      <p:ext uri="{BB962C8B-B14F-4D97-AF65-F5344CB8AC3E}">
        <p14:creationId xmlns:p14="http://schemas.microsoft.com/office/powerpoint/2010/main" val="1790345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http://www.fico.com/en/blogs/analytics-optimization/using-alternative-data-in-credit-risk-modeling/</a:t>
            </a:r>
          </a:p>
          <a:p>
            <a:r>
              <a:rPr lang="en-SG" dirty="0"/>
              <a:t>http://www.fico.com/en/blogs/analytics-optimization/how-to-build-credit-risk-models-using-ai-and-machine-learning/</a:t>
            </a:r>
          </a:p>
        </p:txBody>
      </p:sp>
      <p:sp>
        <p:nvSpPr>
          <p:cNvPr id="4" name="Slide Number Placeholder 3"/>
          <p:cNvSpPr>
            <a:spLocks noGrp="1"/>
          </p:cNvSpPr>
          <p:nvPr>
            <p:ph type="sldNum" sz="quarter" idx="10"/>
          </p:nvPr>
        </p:nvSpPr>
        <p:spPr/>
        <p:txBody>
          <a:bodyPr/>
          <a:lstStyle/>
          <a:p>
            <a:fld id="{52AE3714-DEF6-4BC6-95A2-58907D776834}" type="slidenum">
              <a:rPr lang="en-SG" smtClean="0"/>
              <a:t>35</a:t>
            </a:fld>
            <a:endParaRPr lang="en-SG"/>
          </a:p>
        </p:txBody>
      </p:sp>
    </p:spTree>
    <p:extLst>
      <p:ext uri="{BB962C8B-B14F-4D97-AF65-F5344CB8AC3E}">
        <p14:creationId xmlns:p14="http://schemas.microsoft.com/office/powerpoint/2010/main" val="2494514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-us/azure/machine-learning/studio/azure-ml-customer-churn-scenario</a:t>
            </a:r>
          </a:p>
          <a:p>
            <a:r>
              <a:rPr lang="en-US" dirty="0"/>
              <a:t>https://</a:t>
            </a:r>
            <a:r>
              <a:rPr lang="en-US" dirty="0" err="1"/>
              <a:t>www.kdnuggets.com</a:t>
            </a:r>
            <a:r>
              <a:rPr lang="en-US" dirty="0"/>
              <a:t>/2017/03/</a:t>
            </a:r>
            <a:r>
              <a:rPr lang="en-US" dirty="0" err="1"/>
              <a:t>datascience</a:t>
            </a:r>
            <a:r>
              <a:rPr lang="en-US" dirty="0"/>
              <a:t>-building-predictive-churn-</a:t>
            </a:r>
            <a:r>
              <a:rPr lang="en-US" dirty="0" err="1"/>
              <a:t>model.html</a:t>
            </a:r>
            <a:endParaRPr lang="en-US" dirty="0"/>
          </a:p>
          <a:p>
            <a:r>
              <a:rPr lang="en-US" dirty="0"/>
              <a:t>https://</a:t>
            </a:r>
            <a:r>
              <a:rPr lang="en-US" dirty="0" err="1"/>
              <a:t>aws.amazon.com</a:t>
            </a:r>
            <a:r>
              <a:rPr lang="en-US" dirty="0"/>
              <a:t>/blogs/machine-learning/predicting-customer-churn-with-amazon-machine-learning/</a:t>
            </a:r>
          </a:p>
          <a:p>
            <a:r>
              <a:rPr lang="en-US" dirty="0"/>
              <a:t>https://</a:t>
            </a:r>
            <a:r>
              <a:rPr lang="en-US" dirty="0" err="1"/>
              <a:t>towardsdatascience.com</a:t>
            </a:r>
            <a:r>
              <a:rPr lang="en-US" dirty="0"/>
              <a:t>/churn-prediction-with-machine-learning-e6612cd5538f</a:t>
            </a:r>
          </a:p>
          <a:p>
            <a:r>
              <a:rPr lang="en-US" dirty="0"/>
              <a:t>https://</a:t>
            </a:r>
            <a:r>
              <a:rPr lang="en-US" dirty="0" err="1"/>
              <a:t>tensorflow.rstudio.com</a:t>
            </a:r>
            <a:r>
              <a:rPr lang="en-US" dirty="0"/>
              <a:t>/blog/</a:t>
            </a:r>
            <a:r>
              <a:rPr lang="en-US" dirty="0" err="1"/>
              <a:t>keras</a:t>
            </a:r>
            <a:r>
              <a:rPr lang="en-US" dirty="0"/>
              <a:t>-customer-</a:t>
            </a:r>
            <a:r>
              <a:rPr lang="en-US" dirty="0" err="1"/>
              <a:t>churn.html</a:t>
            </a:r>
            <a:endParaRPr lang="en-US" dirty="0"/>
          </a:p>
          <a:p>
            <a:r>
              <a:rPr lang="en-US" dirty="0"/>
              <a:t>https://</a:t>
            </a:r>
            <a:r>
              <a:rPr lang="en-US" dirty="0" err="1"/>
              <a:t>www.kaggle.com</a:t>
            </a:r>
            <a:r>
              <a:rPr lang="en-US" dirty="0"/>
              <a:t>/</a:t>
            </a:r>
            <a:r>
              <a:rPr lang="en-US" dirty="0" err="1"/>
              <a:t>mainakdatageek</a:t>
            </a:r>
            <a:r>
              <a:rPr lang="en-US" dirty="0"/>
              <a:t>/churn-prediction-machine-learning-starter</a:t>
            </a:r>
          </a:p>
          <a:p>
            <a:r>
              <a:rPr lang="en-US" dirty="0"/>
              <a:t>https://www.h2o.ai/</a:t>
            </a:r>
            <a:r>
              <a:rPr lang="en-US" dirty="0" err="1"/>
              <a:t>wp</a:t>
            </a:r>
            <a:r>
              <a:rPr lang="en-US" dirty="0"/>
              <a:t>-content/uploads/2017/03/Case-</a:t>
            </a:r>
            <a:r>
              <a:rPr lang="en-US" dirty="0" err="1"/>
              <a:t>Studies_PayPal.pdf</a:t>
            </a:r>
            <a:endParaRPr lang="en-US" dirty="0"/>
          </a:p>
          <a:p>
            <a:endParaRPr lang="en-US" dirty="0"/>
          </a:p>
          <a:p>
            <a:r>
              <a:rPr lang="en-US" dirty="0"/>
              <a:t>https://</a:t>
            </a:r>
            <a:r>
              <a:rPr lang="en-US" dirty="0" err="1"/>
              <a:t>en.wikipedia.org</a:t>
            </a:r>
            <a:r>
              <a:rPr lang="en-US" dirty="0"/>
              <a:t>/wiki/</a:t>
            </a:r>
            <a:r>
              <a:rPr lang="en-US" dirty="0" err="1"/>
              <a:t>Customer_attrition</a:t>
            </a:r>
            <a:endParaRPr lang="en-US" dirty="0"/>
          </a:p>
          <a:p>
            <a:r>
              <a:rPr lang="en-US" dirty="0"/>
              <a:t>https://</a:t>
            </a:r>
            <a:r>
              <a:rPr lang="en-US" dirty="0" err="1"/>
              <a:t>www.researchgate.net</a:t>
            </a:r>
            <a:r>
              <a:rPr lang="en-US" dirty="0"/>
              <a:t>/profile/</a:t>
            </a:r>
            <a:r>
              <a:rPr lang="en-US" dirty="0" err="1"/>
              <a:t>Konstantinos_Chatzisavvas</a:t>
            </a:r>
            <a:r>
              <a:rPr lang="en-US" dirty="0"/>
              <a:t>/publication/273439405_A_Comparison_of_Machine_Learning_Techniques_for_Customer_Churn_Prediction/links/574edb0008aec50945bb3e95/A-Comparison-of-Machine-Learning-Techniques-for-Customer-Churn-Prediction.pdf</a:t>
            </a:r>
          </a:p>
          <a:p>
            <a:r>
              <a:rPr lang="en-US" dirty="0"/>
              <a:t>https://</a:t>
            </a:r>
            <a:r>
              <a:rPr lang="en-US" dirty="0" err="1"/>
              <a:t>www.indecs.eu</a:t>
            </a:r>
            <a:r>
              <a:rPr lang="en-US" dirty="0"/>
              <a:t>/2016/indecs2016-pp116-124.pdf</a:t>
            </a:r>
          </a:p>
          <a:p>
            <a:r>
              <a:rPr lang="en-US" dirty="0"/>
              <a:t>https://</a:t>
            </a:r>
            <a:r>
              <a:rPr lang="en-US" dirty="0" err="1"/>
              <a:t>content.pivotal.io</a:t>
            </a:r>
            <a:r>
              <a:rPr lang="en-US" dirty="0"/>
              <a:t>/blog/churn-prediction-in-retail-finance-and-asset-management-part-1</a:t>
            </a:r>
          </a:p>
          <a:p>
            <a:r>
              <a:rPr lang="en-US" dirty="0"/>
              <a:t>https://</a:t>
            </a:r>
            <a:r>
              <a:rPr lang="en-US" dirty="0" err="1"/>
              <a:t>www.mckinsey.com</a:t>
            </a:r>
            <a:r>
              <a:rPr lang="en-US" dirty="0"/>
              <a:t>/industries/telecommunications/our-insights/reducing-churn-in-telecom-through-advanced-analytics</a:t>
            </a:r>
          </a:p>
          <a:p>
            <a:r>
              <a:rPr lang="en-US" dirty="0"/>
              <a:t>http://</a:t>
            </a:r>
            <a:r>
              <a:rPr lang="en-US" dirty="0" err="1"/>
              <a:t>www.hbs.edu</a:t>
            </a:r>
            <a:r>
              <a:rPr lang="en-US" dirty="0"/>
              <a:t>/faculty/Publication%20Files/14-020_3553a2f4-8c7b-44e6-9711-f75dd56f624e.pdf</a:t>
            </a:r>
          </a:p>
          <a:p>
            <a:endParaRPr lang="en-US" dirty="0"/>
          </a:p>
          <a:p>
            <a:endParaRPr lang="en-US" dirty="0"/>
          </a:p>
          <a:p>
            <a:r>
              <a:rPr lang="en-US" b="1" dirty="0"/>
              <a:t>Prediction Solutions</a:t>
            </a:r>
          </a:p>
          <a:p>
            <a:r>
              <a:rPr lang="en-US" dirty="0"/>
              <a:t>https://</a:t>
            </a:r>
            <a:r>
              <a:rPr lang="en-US" dirty="0" err="1"/>
              <a:t>jfin-swufe.springeropen.com</a:t>
            </a:r>
            <a:r>
              <a:rPr lang="en-US" dirty="0"/>
              <a:t>/articles/10.1186/s40854-016-0029-6</a:t>
            </a:r>
          </a:p>
          <a:p>
            <a:r>
              <a:rPr lang="en-US" dirty="0"/>
              <a:t>https://</a:t>
            </a:r>
            <a:r>
              <a:rPr lang="en-US" dirty="0" err="1"/>
              <a:t>pdfs.semanticscholar.org</a:t>
            </a:r>
            <a:r>
              <a:rPr lang="en-US" dirty="0"/>
              <a:t>/0890/20f8ee2a269f523d5fec62819f6e264aac6e.pdf</a:t>
            </a:r>
          </a:p>
          <a:p>
            <a:endParaRPr lang="en-US" dirty="0"/>
          </a:p>
          <a:p>
            <a:pPr marL="171450" indent="-171450">
              <a:buFont typeface="Arial" panose="020B0604020202020204" pitchFamily="34" charset="0"/>
              <a:buChar char="•"/>
            </a:pPr>
            <a:r>
              <a:rPr lang="en-US" dirty="0"/>
              <a:t>https://</a:t>
            </a:r>
            <a:r>
              <a:rPr lang="en-US" dirty="0" err="1"/>
              <a:t>tensorflow.rstudio.com</a:t>
            </a:r>
            <a:r>
              <a:rPr lang="en-US" dirty="0"/>
              <a:t>/blog/</a:t>
            </a:r>
            <a:r>
              <a:rPr lang="en-US" dirty="0" err="1"/>
              <a:t>keras</a:t>
            </a:r>
            <a:r>
              <a:rPr lang="en-US" dirty="0"/>
              <a:t>-customer-</a:t>
            </a:r>
            <a:r>
              <a:rPr lang="en-US" dirty="0" err="1"/>
              <a:t>churn.html</a:t>
            </a:r>
            <a:endParaRPr lang="en-US" dirty="0"/>
          </a:p>
          <a:p>
            <a:pPr marL="171450" indent="-171450">
              <a:buFont typeface="Arial" panose="020B0604020202020204" pitchFamily="34" charset="0"/>
              <a:buChar char="•"/>
            </a:pPr>
            <a:r>
              <a:rPr lang="en-US" dirty="0"/>
              <a:t>https://</a:t>
            </a:r>
            <a:r>
              <a:rPr lang="en-US" dirty="0" err="1"/>
              <a:t>www.kaggle.com</a:t>
            </a:r>
            <a:r>
              <a:rPr lang="en-US" dirty="0"/>
              <a:t>/</a:t>
            </a:r>
            <a:r>
              <a:rPr lang="en-US" dirty="0" err="1"/>
              <a:t>mainakdatageek</a:t>
            </a:r>
            <a:r>
              <a:rPr lang="en-US" dirty="0"/>
              <a:t>/churn-prediction-machine-learning-starter</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52AE3714-DEF6-4BC6-95A2-58907D776834}" type="slidenum">
              <a:rPr lang="en-SG" smtClean="0"/>
              <a:t>46</a:t>
            </a:fld>
            <a:endParaRPr lang="en-SG"/>
          </a:p>
        </p:txBody>
      </p:sp>
    </p:spTree>
    <p:extLst>
      <p:ext uri="{BB962C8B-B14F-4D97-AF65-F5344CB8AC3E}">
        <p14:creationId xmlns:p14="http://schemas.microsoft.com/office/powerpoint/2010/main" val="353984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SG" dirty="0"/>
              <a:t>Successful customer retention lowers the need for seeking new and potentially risky customers, and allows organisations to focus more accurately on the needs of their existing customers by building relationships (Dawes and </a:t>
            </a:r>
            <a:r>
              <a:rPr lang="en-SG" dirty="0" err="1"/>
              <a:t>Swailes</a:t>
            </a:r>
            <a:r>
              <a:rPr lang="en-SG" dirty="0"/>
              <a:t>, 1999; Engel et al, 1995); </a:t>
            </a:r>
          </a:p>
          <a:p>
            <a:pPr marL="514350" indent="-514350">
              <a:buFont typeface="+mj-lt"/>
              <a:buAutoNum type="arabicPeriod"/>
            </a:pPr>
            <a:r>
              <a:rPr lang="en-SG" dirty="0"/>
              <a:t>Long-term customers buy more (Paulin et al, 1998; Ganesh et al, 2000) and, if satisfied, may provide new referrals through positive word-of-mouth for the company (Ganesh et al, 2000; Colgate et al, 1996); </a:t>
            </a:r>
          </a:p>
          <a:p>
            <a:pPr marL="514350" indent="-514350">
              <a:buFont typeface="+mj-lt"/>
              <a:buAutoNum type="arabicPeriod"/>
            </a:pPr>
            <a:r>
              <a:rPr lang="en-SG" dirty="0"/>
              <a:t>Long-term customers become less costly to serve due to the bank’s greater knowledge of the existing customer and to decreased servicing costs (Ganesh et al, 2000; Paulin et al, 1998); </a:t>
            </a:r>
          </a:p>
          <a:p>
            <a:pPr marL="514350" indent="-514350">
              <a:buFont typeface="+mj-lt"/>
              <a:buAutoNum type="arabicPeriod"/>
            </a:pPr>
            <a:r>
              <a:rPr lang="en-SG" dirty="0"/>
              <a:t>They tend to be less sensitive to competitive marketing activities (Colgate et al, 1996); </a:t>
            </a:r>
          </a:p>
          <a:p>
            <a:pPr marL="514350" indent="-514350">
              <a:buFont typeface="+mj-lt"/>
              <a:buAutoNum type="arabicPeriod"/>
            </a:pPr>
            <a:r>
              <a:rPr lang="en-SG" dirty="0"/>
              <a:t>Losing customers not only leads to opportunity costs because of reduced sales, but also to an increased need for attracting new customers (</a:t>
            </a:r>
            <a:r>
              <a:rPr lang="en-SG" dirty="0" err="1"/>
              <a:t>Athanassopoulus</a:t>
            </a:r>
            <a:r>
              <a:rPr lang="en-SG" dirty="0"/>
              <a:t>, 2000), which is five to six times more expensive than customer retention (Bhattacharya, 1998; Colgate and Danaher, 2000; </a:t>
            </a:r>
            <a:r>
              <a:rPr lang="en-SG" dirty="0" err="1"/>
              <a:t>Rasmusson</a:t>
            </a:r>
            <a:r>
              <a:rPr lang="en-SG" dirty="0"/>
              <a:t>, 1999).</a:t>
            </a:r>
            <a:endParaRPr lang="en-US" dirty="0"/>
          </a:p>
          <a:p>
            <a:endParaRPr lang="en-US" dirty="0"/>
          </a:p>
        </p:txBody>
      </p:sp>
      <p:sp>
        <p:nvSpPr>
          <p:cNvPr id="4" name="Slide Number Placeholder 3"/>
          <p:cNvSpPr>
            <a:spLocks noGrp="1"/>
          </p:cNvSpPr>
          <p:nvPr>
            <p:ph type="sldNum" sz="quarter" idx="10"/>
          </p:nvPr>
        </p:nvSpPr>
        <p:spPr/>
        <p:txBody>
          <a:bodyPr/>
          <a:lstStyle/>
          <a:p>
            <a:fld id="{52AE3714-DEF6-4BC6-95A2-58907D776834}" type="slidenum">
              <a:rPr lang="en-SG" smtClean="0"/>
              <a:t>47</a:t>
            </a:fld>
            <a:endParaRPr lang="en-SG"/>
          </a:p>
        </p:txBody>
      </p:sp>
    </p:spTree>
    <p:extLst>
      <p:ext uri="{BB962C8B-B14F-4D97-AF65-F5344CB8AC3E}">
        <p14:creationId xmlns:p14="http://schemas.microsoft.com/office/powerpoint/2010/main" val="1474155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5587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5" name="Shape 355"/>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SG" dirty="0"/>
              <a:t>https://www.flickr.com/photos/27772229@N07/8267855748</a:t>
            </a:r>
            <a:endParaRPr dirty="0"/>
          </a:p>
        </p:txBody>
      </p:sp>
    </p:spTree>
    <p:extLst>
      <p:ext uri="{BB962C8B-B14F-4D97-AF65-F5344CB8AC3E}">
        <p14:creationId xmlns:p14="http://schemas.microsoft.com/office/powerpoint/2010/main" val="2730253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none" strike="noStrike" kern="1200" dirty="0">
                <a:solidFill>
                  <a:schemeClr val="tx1"/>
                </a:solidFill>
                <a:effectLst/>
                <a:latin typeface="+mn-lt"/>
                <a:ea typeface="+mn-ea"/>
                <a:cs typeface="+mn-cs"/>
              </a:rPr>
              <a:t>https://en.wikipedia.org/wiki/Fama%E2%80%93French_three-factor_model</a:t>
            </a:r>
          </a:p>
          <a:p>
            <a:endParaRPr lang="en-SG" dirty="0"/>
          </a:p>
        </p:txBody>
      </p:sp>
      <p:sp>
        <p:nvSpPr>
          <p:cNvPr id="4" name="Slide Number Placeholder 3"/>
          <p:cNvSpPr>
            <a:spLocks noGrp="1"/>
          </p:cNvSpPr>
          <p:nvPr>
            <p:ph type="sldNum" sz="quarter" idx="10"/>
          </p:nvPr>
        </p:nvSpPr>
        <p:spPr/>
        <p:txBody>
          <a:bodyPr/>
          <a:lstStyle/>
          <a:p>
            <a:fld id="{52AE3714-DEF6-4BC6-95A2-58907D776834}" type="slidenum">
              <a:rPr lang="en-SG" smtClean="0"/>
              <a:t>64</a:t>
            </a:fld>
            <a:endParaRPr lang="en-SG"/>
          </a:p>
        </p:txBody>
      </p:sp>
    </p:spTree>
    <p:extLst>
      <p:ext uri="{BB962C8B-B14F-4D97-AF65-F5344CB8AC3E}">
        <p14:creationId xmlns:p14="http://schemas.microsoft.com/office/powerpoint/2010/main" val="3896045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8" name="Shape 34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US" u="sng">
                <a:solidFill>
                  <a:schemeClr val="hlink"/>
                </a:solidFill>
                <a:hlinkClick r:id="rId3"/>
              </a:rPr>
              <a:t>https://dzone.com/articles/data-science-vs-data-analysis-whats-the-difference</a:t>
            </a:r>
            <a:endParaRPr/>
          </a:p>
          <a:p>
            <a:pPr marL="0" lvl="0" indent="0" rtl="0">
              <a:spcBef>
                <a:spcPts val="0"/>
              </a:spcBef>
              <a:spcAft>
                <a:spcPts val="0"/>
              </a:spcAft>
              <a:buNone/>
            </a:pPr>
            <a:r>
              <a:rPr lang="en-US" u="sng">
                <a:solidFill>
                  <a:schemeClr val="hlink"/>
                </a:solidFill>
                <a:hlinkClick r:id="rId4"/>
              </a:rPr>
              <a:t>https://hbr.org/2012/10/data-scientist-the-sexiest-job-of-the-21st-century</a:t>
            </a:r>
            <a:endParaRPr/>
          </a:p>
          <a:p>
            <a:pPr marL="0" lvl="0" indent="-12700" rtl="0">
              <a:spcBef>
                <a:spcPts val="0"/>
              </a:spcBef>
              <a:spcAft>
                <a:spcPts val="0"/>
              </a:spcAft>
              <a:buSzPts val="1400"/>
              <a:buChar char="●"/>
            </a:pPr>
            <a:r>
              <a:rPr lang="en-US"/>
              <a:t>http://www.growwithfarm.com/evolving-analytics-from-descriptive-to-prescriptive/</a:t>
            </a:r>
            <a:endParaRPr/>
          </a:p>
          <a:p>
            <a:pPr marL="0" lvl="0" indent="-12700" rtl="0">
              <a:spcBef>
                <a:spcPts val="0"/>
              </a:spcBef>
              <a:spcAft>
                <a:spcPts val="0"/>
              </a:spcAft>
              <a:buSzPts val="1400"/>
              <a:buChar char="●"/>
            </a:pPr>
            <a:r>
              <a:rPr lang="en-US"/>
              <a:t>https://halobi.com/blog/descriptive-predictive-and-prescriptive-analytics-explained/</a:t>
            </a:r>
            <a:endParaRPr/>
          </a:p>
          <a:p>
            <a:pPr marL="0" lvl="0" indent="-12700" rtl="0">
              <a:spcBef>
                <a:spcPts val="0"/>
              </a:spcBef>
              <a:spcAft>
                <a:spcPts val="0"/>
              </a:spcAft>
              <a:buSzPts val="1400"/>
              <a:buChar char="●"/>
            </a:pPr>
            <a:r>
              <a:rPr lang="en-US"/>
              <a:t>http://www.informationweek.com/big-data/big-data-analytics/big-data-analytics-descriptive-vs-predictive-vs-prescriptive/d/d-id/1113279</a:t>
            </a:r>
            <a:endParaRPr/>
          </a:p>
          <a:p>
            <a:pPr marL="0" lvl="0" indent="0" rtl="0">
              <a:spcBef>
                <a:spcPts val="0"/>
              </a:spcBef>
              <a:spcAft>
                <a:spcPts val="0"/>
              </a:spcAft>
              <a:buClr>
                <a:schemeClr val="dk1"/>
              </a:buClr>
              <a:buSzPts val="1200"/>
              <a:buFont typeface="Calibri"/>
              <a:buNone/>
            </a:pPr>
            <a:endParaRPr/>
          </a:p>
          <a:p>
            <a:pPr marL="0" lvl="0" indent="-12700" rtl="0">
              <a:spcBef>
                <a:spcPts val="0"/>
              </a:spcBef>
              <a:spcAft>
                <a:spcPts val="0"/>
              </a:spcAft>
              <a:buSzPts val="1400"/>
              <a:buChar char="●"/>
            </a:pPr>
            <a:r>
              <a:rPr lang="en-US"/>
              <a:t>"Prescriptive analytics is a type of predictive analytics," Wu said. "It's basically when we need to prescribe an action, so the business decision-maker can take this information and act.“ ~ Dr. Michael Wu</a:t>
            </a:r>
            <a:endParaRPr/>
          </a:p>
          <a:p>
            <a:pPr marL="0" lvl="0" indent="0" rtl="0">
              <a:spcBef>
                <a:spcPts val="0"/>
              </a:spcBef>
              <a:spcAft>
                <a:spcPts val="0"/>
              </a:spcAft>
              <a:buClr>
                <a:schemeClr val="dk1"/>
              </a:buClr>
              <a:buSzPts val="1200"/>
              <a:buFont typeface="Calibri"/>
              <a:buNone/>
            </a:pPr>
            <a:endParaRPr/>
          </a:p>
          <a:p>
            <a:pPr marL="0" lvl="0" indent="0" rtl="0">
              <a:spcBef>
                <a:spcPts val="0"/>
              </a:spcBef>
              <a:spcAft>
                <a:spcPts val="0"/>
              </a:spcAft>
              <a:buClr>
                <a:schemeClr val="dk1"/>
              </a:buClr>
              <a:buSzPts val="1200"/>
              <a:buFont typeface="Calibri"/>
              <a:buNone/>
            </a:pPr>
            <a:endParaRPr/>
          </a:p>
          <a:p>
            <a:pPr marL="0" lvl="0" indent="0" rtl="0">
              <a:spcBef>
                <a:spcPts val="0"/>
              </a:spcBef>
              <a:spcAft>
                <a:spcPts val="0"/>
              </a:spcAft>
              <a:buNone/>
            </a:pPr>
            <a:endParaRPr u="sng">
              <a:solidFill>
                <a:schemeClr val="hlink"/>
              </a:solidFill>
              <a:hlinkClick r:id="rId4"/>
            </a:endParaRPr>
          </a:p>
          <a:p>
            <a:pPr marL="0" lvl="0" indent="0" rtl="0">
              <a:spcBef>
                <a:spcPts val="0"/>
              </a:spcBef>
              <a:spcAft>
                <a:spcPts val="0"/>
              </a:spcAft>
              <a:buNone/>
            </a:pPr>
            <a:endParaRPr u="sng">
              <a:solidFill>
                <a:schemeClr val="hlink"/>
              </a:solidFill>
              <a:hlinkClick r:id="rId4"/>
            </a:endParaRPr>
          </a:p>
        </p:txBody>
      </p:sp>
    </p:spTree>
    <p:extLst>
      <p:ext uri="{BB962C8B-B14F-4D97-AF65-F5344CB8AC3E}">
        <p14:creationId xmlns:p14="http://schemas.microsoft.com/office/powerpoint/2010/main" val="2362388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4" name="Shape 484"/>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100" dirty="0">
                <a:solidFill>
                  <a:schemeClr val="dk1"/>
                </a:solidFill>
                <a:latin typeface="Arial"/>
                <a:ea typeface="Arial"/>
                <a:cs typeface="Arial"/>
                <a:sym typeface="Arial"/>
              </a:rPr>
              <a:t>What is </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Science Project Life-cycle?</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Products?</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Engineering?</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US" sz="1100" u="sng" dirty="0">
                <a:solidFill>
                  <a:srgbClr val="1155CC"/>
                </a:solidFill>
                <a:latin typeface="Arial"/>
                <a:ea typeface="Arial"/>
                <a:cs typeface="Arial"/>
                <a:sym typeface="Arial"/>
                <a:hlinkClick r:id="rId3"/>
              </a:rPr>
              <a:t>https://www.datasciencecentral.com/profiles/blogs/the-data-science-project-lifecycle</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US" sz="1100" u="sng" dirty="0">
                <a:solidFill>
                  <a:srgbClr val="1155CC"/>
                </a:solidFill>
                <a:latin typeface="Arial"/>
                <a:ea typeface="Arial"/>
                <a:cs typeface="Arial"/>
                <a:sym typeface="Arial"/>
                <a:hlinkClick r:id="rId4"/>
              </a:rPr>
              <a:t>https://www.dezyre.com/article/life-cycle-of-a-data-science-project/270</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5"/>
              </a:rPr>
              <a:t>https://docs.microsoft.com/en-us/azure/machine-learning/team-data-science-process/overview</a:t>
            </a:r>
            <a:endParaRPr dirty="0"/>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6"/>
              </a:rPr>
              <a:t>https://www.dataquest.io/blog/what-is-a-data-engineer/</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7"/>
              </a:rPr>
              <a:t>https://cognitiveclass.ai/blog/data-scientist-vs-data-engineer/</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8"/>
              </a:rPr>
              <a:t>http://www.juiceanalytics.com/writing/turning-data-into-product</a:t>
            </a:r>
            <a:endParaRPr dirty="0"/>
          </a:p>
          <a:p>
            <a:pPr marL="0" lvl="0" indent="0" rtl="0">
              <a:lnSpc>
                <a:spcPct val="115000"/>
              </a:lnSpc>
              <a:spcBef>
                <a:spcPts val="0"/>
              </a:spcBef>
              <a:spcAft>
                <a:spcPts val="0"/>
              </a:spcAft>
              <a:buNone/>
            </a:pPr>
            <a:r>
              <a:rPr lang="en-SG" dirty="0"/>
              <a:t>https://</a:t>
            </a:r>
            <a:r>
              <a:rPr lang="en-SG" dirty="0" err="1"/>
              <a:t>www.safaribooksonline.com</a:t>
            </a:r>
            <a:r>
              <a:rPr lang="en-SG" dirty="0"/>
              <a:t>/library/view/data-analytics-with/9781491913734/ch01.html</a:t>
            </a:r>
          </a:p>
          <a:p>
            <a:pPr marL="0" lvl="0" indent="0" rtl="0">
              <a:lnSpc>
                <a:spcPct val="115000"/>
              </a:lnSpc>
              <a:spcBef>
                <a:spcPts val="0"/>
              </a:spcBef>
              <a:spcAft>
                <a:spcPts val="0"/>
              </a:spcAft>
              <a:buNone/>
            </a:pPr>
            <a:r>
              <a:rPr lang="en-US" dirty="0"/>
              <a:t>https://</a:t>
            </a:r>
            <a:r>
              <a:rPr lang="en-US" dirty="0" err="1"/>
              <a:t>sloanreview.mit.edu</a:t>
            </a:r>
            <a:r>
              <a:rPr lang="en-US" dirty="0"/>
              <a:t>/article/designing-and-developing-analytics-based-data-products/</a:t>
            </a:r>
          </a:p>
          <a:p>
            <a:pPr marL="0" lvl="0" indent="0" rtl="0">
              <a:lnSpc>
                <a:spcPct val="115000"/>
              </a:lnSpc>
              <a:spcBef>
                <a:spcPts val="0"/>
              </a:spcBef>
              <a:spcAft>
                <a:spcPts val="0"/>
              </a:spcAft>
              <a:buNone/>
            </a:pPr>
            <a:r>
              <a:rPr lang="en-SG" dirty="0"/>
              <a:t>[</a:t>
            </a:r>
            <a:r>
              <a:rPr lang="en-SG" sz="1200" b="0" i="0" u="none" strike="noStrike" kern="1200" dirty="0">
                <a:solidFill>
                  <a:schemeClr val="tx1"/>
                </a:solidFill>
                <a:effectLst/>
                <a:latin typeface="+mn-lt"/>
                <a:ea typeface="+mn-ea"/>
                <a:cs typeface="+mn-cs"/>
                <a:hlinkClick r:id="rId9"/>
              </a:rPr>
              <a:t>Carsten Bange</a:t>
            </a:r>
            <a:r>
              <a:rPr lang="en-SG" sz="1200" b="0" i="0" u="none" strike="noStrike" kern="1200" dirty="0">
                <a:solidFill>
                  <a:schemeClr val="tx1"/>
                </a:solidFill>
                <a:effectLst/>
                <a:latin typeface="+mn-lt"/>
                <a:ea typeface="+mn-ea"/>
                <a:cs typeface="+mn-cs"/>
              </a:rPr>
              <a:t>] </a:t>
            </a:r>
            <a:r>
              <a:rPr lang="en-SG" dirty="0"/>
              <a:t>http://</a:t>
            </a:r>
            <a:r>
              <a:rPr lang="en-SG" dirty="0" err="1"/>
              <a:t>www.digitalistmag.com</a:t>
            </a:r>
            <a:r>
              <a:rPr lang="en-SG" dirty="0"/>
              <a:t>/</a:t>
            </a:r>
            <a:r>
              <a:rPr lang="en-SG" dirty="0" err="1"/>
              <a:t>cio</a:t>
            </a:r>
            <a:r>
              <a:rPr lang="en-SG" dirty="0"/>
              <a:t>-knowledge/2016/11/07/building-data-products-realize-data-driven-business-models-04635900</a:t>
            </a:r>
          </a:p>
          <a:p>
            <a:pPr marL="0" lvl="0" indent="0" rtl="0">
              <a:lnSpc>
                <a:spcPct val="115000"/>
              </a:lnSpc>
              <a:spcBef>
                <a:spcPts val="0"/>
              </a:spcBef>
              <a:spcAft>
                <a:spcPts val="0"/>
              </a:spcAft>
              <a:buNone/>
            </a:pPr>
            <a:endParaRPr lang="en-SG" dirty="0"/>
          </a:p>
          <a:p>
            <a:pPr marL="0" lvl="0" indent="0" rtl="0">
              <a:lnSpc>
                <a:spcPct val="115000"/>
              </a:lnSpc>
              <a:spcBef>
                <a:spcPts val="0"/>
              </a:spcBef>
              <a:spcAft>
                <a:spcPts val="0"/>
              </a:spcAft>
              <a:buNone/>
            </a:pPr>
            <a:endParaRPr lang="en-SG" dirty="0"/>
          </a:p>
          <a:p>
            <a:pPr marL="0" lvl="0" indent="0" rtl="0">
              <a:lnSpc>
                <a:spcPct val="115000"/>
              </a:lnSpc>
              <a:spcBef>
                <a:spcPts val="0"/>
              </a:spcBef>
              <a:spcAft>
                <a:spcPts val="0"/>
              </a:spcAft>
              <a:buNone/>
            </a:pPr>
            <a:endParaRPr dirty="0"/>
          </a:p>
          <a:p>
            <a:pPr marL="0" lvl="0" indent="0" rtl="0">
              <a:lnSpc>
                <a:spcPct val="115000"/>
              </a:lnSpc>
              <a:spcBef>
                <a:spcPts val="1600"/>
              </a:spcBef>
              <a:spcAft>
                <a:spcPts val="0"/>
              </a:spcAft>
              <a:buNone/>
            </a:pPr>
            <a:r>
              <a:rPr lang="en-US" sz="1400" dirty="0">
                <a:solidFill>
                  <a:srgbClr val="434343"/>
                </a:solidFill>
                <a:latin typeface="Arial"/>
                <a:ea typeface="Arial"/>
                <a:cs typeface="Arial"/>
                <a:sym typeface="Arial"/>
              </a:rPr>
              <a:t>Data Project Lifecycle</a:t>
            </a:r>
            <a:endParaRPr sz="1400" dirty="0">
              <a:solidFill>
                <a:srgbClr val="434343"/>
              </a:solidFill>
              <a:latin typeface="Arial"/>
              <a:ea typeface="Arial"/>
              <a:cs typeface="Arial"/>
              <a:sym typeface="Arial"/>
            </a:endParaRPr>
          </a:p>
          <a:p>
            <a:pPr marL="0" lvl="0" indent="0" rtl="0">
              <a:lnSpc>
                <a:spcPct val="115000"/>
              </a:lnSpc>
              <a:spcBef>
                <a:spcPts val="400"/>
              </a:spcBef>
              <a:spcAft>
                <a:spcPts val="0"/>
              </a:spcAft>
              <a:buNone/>
            </a:pP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1.1 Understand the different stages of data project life cycle</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1.2 Explore data from different sources</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1.3 Discuss the impact of implementing data in an </a:t>
            </a:r>
            <a:r>
              <a:rPr lang="en-US" sz="1100" dirty="0" err="1">
                <a:solidFill>
                  <a:schemeClr val="dk1"/>
                </a:solidFill>
                <a:latin typeface="Arial"/>
                <a:ea typeface="Arial"/>
                <a:cs typeface="Arial"/>
                <a:sym typeface="Arial"/>
              </a:rPr>
              <a:t>organisation</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1.4 Understand the types of data products</a:t>
            </a:r>
            <a:br>
              <a:rPr lang="en-US" sz="1100" dirty="0">
                <a:solidFill>
                  <a:schemeClr val="dk1"/>
                </a:solidFill>
                <a:latin typeface="Arial"/>
                <a:ea typeface="Arial"/>
                <a:cs typeface="Arial"/>
                <a:sym typeface="Arial"/>
              </a:rPr>
            </a:b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endParaRPr sz="1100" dirty="0">
              <a:solidFill>
                <a:schemeClr val="dk1"/>
              </a:solidFill>
              <a:latin typeface="Arial"/>
              <a:ea typeface="Arial"/>
              <a:cs typeface="Arial"/>
              <a:sym typeface="Arial"/>
            </a:endParaRPr>
          </a:p>
          <a:p>
            <a:pPr marL="0" lvl="0" indent="0" rtl="0">
              <a:lnSpc>
                <a:spcPct val="115000"/>
              </a:lnSpc>
              <a:spcBef>
                <a:spcPts val="1600"/>
              </a:spcBef>
              <a:spcAft>
                <a:spcPts val="0"/>
              </a:spcAft>
              <a:buNone/>
            </a:pPr>
            <a:r>
              <a:rPr lang="en-US" sz="1400" dirty="0">
                <a:solidFill>
                  <a:srgbClr val="434343"/>
                </a:solidFill>
                <a:latin typeface="Arial"/>
                <a:ea typeface="Arial"/>
                <a:cs typeface="Arial"/>
                <a:sym typeface="Arial"/>
              </a:rPr>
              <a:t>Data Management</a:t>
            </a:r>
            <a:endParaRPr sz="1400" dirty="0">
              <a:solidFill>
                <a:srgbClr val="434343"/>
              </a:solidFill>
              <a:latin typeface="Arial"/>
              <a:ea typeface="Arial"/>
              <a:cs typeface="Arial"/>
              <a:sym typeface="Arial"/>
            </a:endParaRPr>
          </a:p>
          <a:p>
            <a:pPr marL="0" lvl="0" indent="0" rtl="0">
              <a:lnSpc>
                <a:spcPct val="115000"/>
              </a:lnSpc>
              <a:spcBef>
                <a:spcPts val="1600"/>
              </a:spcBef>
              <a:spcAft>
                <a:spcPts val="400"/>
              </a:spcAft>
              <a:buClr>
                <a:schemeClr val="dk1"/>
              </a:buClr>
              <a:buSzPts val="1100"/>
              <a:buFont typeface="Arial"/>
              <a:buNone/>
            </a:pPr>
            <a:r>
              <a:rPr lang="en-US" sz="1400" dirty="0">
                <a:solidFill>
                  <a:srgbClr val="434343"/>
                </a:solidFill>
                <a:latin typeface="Arial"/>
                <a:ea typeface="Arial"/>
                <a:cs typeface="Arial"/>
                <a:sym typeface="Arial"/>
              </a:rPr>
              <a:t>Data Engineering</a:t>
            </a:r>
            <a:endParaRPr dirty="0"/>
          </a:p>
        </p:txBody>
      </p:sp>
    </p:spTree>
    <p:extLst>
      <p:ext uri="{BB962C8B-B14F-4D97-AF65-F5344CB8AC3E}">
        <p14:creationId xmlns:p14="http://schemas.microsoft.com/office/powerpoint/2010/main" val="220410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72" name="Shape 27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3"/>
              </a:rPr>
              <a:t>https://dzone.com/articles/data-science-vs-data-analysis-whats-the-difference</a:t>
            </a:r>
            <a:endParaRPr/>
          </a:p>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4"/>
              </a:rPr>
              <a:t>https://hbr.org/2012/10/data-scientist-the-sexiest-job-of-the-21st-century</a:t>
            </a:r>
            <a:endParaRPr/>
          </a:p>
          <a:p>
            <a:pPr marL="0" marR="0" lvl="0" indent="0" algn="l" rtl="0">
              <a:lnSpc>
                <a:spcPct val="117999"/>
              </a:lnSpc>
              <a:spcBef>
                <a:spcPts val="0"/>
              </a:spcBef>
              <a:spcAft>
                <a:spcPts val="0"/>
              </a:spcAft>
              <a:buNone/>
            </a:pPr>
            <a:endParaRPr sz="2200" b="0" i="0" u="sng" strike="noStrike" cap="none">
              <a:solidFill>
                <a:schemeClr val="hlink"/>
              </a:solidFill>
              <a:latin typeface="Helvetica Neue"/>
              <a:ea typeface="Helvetica Neue"/>
              <a:cs typeface="Helvetica Neue"/>
              <a:sym typeface="Helvetica Neue"/>
              <a:hlinkClick r:id="rId4"/>
            </a:endParaRPr>
          </a:p>
          <a:p>
            <a:pPr marL="0" marR="0" lvl="0" indent="0" algn="l" rtl="0">
              <a:lnSpc>
                <a:spcPct val="117999"/>
              </a:lnSpc>
              <a:spcBef>
                <a:spcPts val="0"/>
              </a:spcBef>
              <a:spcAft>
                <a:spcPts val="0"/>
              </a:spcAft>
              <a:buNone/>
            </a:pPr>
            <a:endParaRPr sz="2200" b="0" i="0" u="sng" strike="noStrike" cap="none">
              <a:solidFill>
                <a:schemeClr val="hlink"/>
              </a:solidFill>
              <a:latin typeface="Helvetica Neue"/>
              <a:ea typeface="Helvetica Neue"/>
              <a:cs typeface="Helvetica Neue"/>
              <a:sym typeface="Helvetica Neue"/>
              <a:hlinkClick r:id="rId4"/>
            </a:endParaRPr>
          </a:p>
        </p:txBody>
      </p:sp>
    </p:spTree>
    <p:extLst>
      <p:ext uri="{BB962C8B-B14F-4D97-AF65-F5344CB8AC3E}">
        <p14:creationId xmlns:p14="http://schemas.microsoft.com/office/powerpoint/2010/main" val="2855719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79" name="Shape 27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US" u="sng">
                <a:solidFill>
                  <a:schemeClr val="hlink"/>
                </a:solidFill>
                <a:hlinkClick r:id="rId3"/>
              </a:rPr>
              <a:t>https://en.wikipedia.org/wiki/Data_analysis</a:t>
            </a:r>
            <a:endParaRPr/>
          </a:p>
          <a:p>
            <a:pPr marL="0" marR="0" lvl="0" indent="0" algn="l" rtl="0">
              <a:lnSpc>
                <a:spcPct val="117999"/>
              </a:lnSpc>
              <a:spcBef>
                <a:spcPts val="0"/>
              </a:spcBef>
              <a:spcAft>
                <a:spcPts val="0"/>
              </a:spcAft>
              <a:buNone/>
            </a:pPr>
            <a:r>
              <a:rPr lang="en-US" u="sng">
                <a:solidFill>
                  <a:schemeClr val="hlink"/>
                </a:solidFill>
                <a:hlinkClick r:id="rId4"/>
              </a:rPr>
              <a:t>https://www.quora.com/What-is-the-main-purpose-of-data-analysis</a:t>
            </a:r>
            <a:r>
              <a:rPr lang="en-US"/>
              <a:t> </a:t>
            </a:r>
            <a:endParaRPr/>
          </a:p>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5"/>
              </a:rPr>
              <a:t>https://dzone.com/articles/data-science-vs-data-analysis-whats-the-difference</a:t>
            </a:r>
            <a:endParaRPr/>
          </a:p>
          <a:p>
            <a:pPr marL="0" marR="0" lvl="0" indent="0" algn="l" rtl="0">
              <a:lnSpc>
                <a:spcPct val="117999"/>
              </a:lnSpc>
              <a:spcBef>
                <a:spcPts val="0"/>
              </a:spcBef>
              <a:spcAft>
                <a:spcPts val="0"/>
              </a:spcAft>
              <a:buNone/>
            </a:pPr>
            <a:r>
              <a:rPr lang="en-US" sz="2200" b="0" i="0" u="sng" strike="noStrike" cap="none">
                <a:solidFill>
                  <a:schemeClr val="hlink"/>
                </a:solidFill>
                <a:latin typeface="Helvetica Neue"/>
                <a:ea typeface="Helvetica Neue"/>
                <a:cs typeface="Helvetica Neue"/>
                <a:sym typeface="Helvetica Neue"/>
                <a:hlinkClick r:id="rId6"/>
              </a:rPr>
              <a:t>https://hbr.org/2012/10/data-scientist-the-sexiest-job-of-the-21st-century</a:t>
            </a:r>
            <a:endParaRPr/>
          </a:p>
          <a:p>
            <a:pPr marL="0" marR="0" lvl="0" indent="0" algn="l" rtl="0">
              <a:lnSpc>
                <a:spcPct val="117999"/>
              </a:lnSpc>
              <a:spcBef>
                <a:spcPts val="0"/>
              </a:spcBef>
              <a:spcAft>
                <a:spcPts val="0"/>
              </a:spcAft>
              <a:buNone/>
            </a:pPr>
            <a:endParaRPr sz="2200" b="0" i="0" u="sng" strike="noStrike" cap="none">
              <a:solidFill>
                <a:schemeClr val="hlink"/>
              </a:solidFill>
              <a:latin typeface="Helvetica Neue"/>
              <a:ea typeface="Helvetica Neue"/>
              <a:cs typeface="Helvetica Neue"/>
              <a:sym typeface="Helvetica Neue"/>
              <a:hlinkClick r:id="rId6"/>
            </a:endParaRPr>
          </a:p>
          <a:p>
            <a:pPr marL="0" marR="0" lvl="0" indent="0" algn="l" rtl="0">
              <a:lnSpc>
                <a:spcPct val="117999"/>
              </a:lnSpc>
              <a:spcBef>
                <a:spcPts val="0"/>
              </a:spcBef>
              <a:spcAft>
                <a:spcPts val="0"/>
              </a:spcAft>
              <a:buNone/>
            </a:pPr>
            <a:endParaRPr sz="2200" b="0" i="0" u="sng" strike="noStrike" cap="none">
              <a:solidFill>
                <a:schemeClr val="hlink"/>
              </a:solidFill>
              <a:latin typeface="Helvetica Neue"/>
              <a:ea typeface="Helvetica Neue"/>
              <a:cs typeface="Helvetica Neue"/>
              <a:sym typeface="Helvetica Neue"/>
              <a:hlinkClick r:id="rId6"/>
            </a:endParaRPr>
          </a:p>
        </p:txBody>
      </p:sp>
    </p:spTree>
    <p:extLst>
      <p:ext uri="{BB962C8B-B14F-4D97-AF65-F5344CB8AC3E}">
        <p14:creationId xmlns:p14="http://schemas.microsoft.com/office/powerpoint/2010/main" val="765272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27863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4" name="Shape 484"/>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100" dirty="0">
                <a:solidFill>
                  <a:schemeClr val="dk1"/>
                </a:solidFill>
                <a:latin typeface="Arial"/>
                <a:ea typeface="Arial"/>
                <a:cs typeface="Arial"/>
                <a:sym typeface="Arial"/>
              </a:rPr>
              <a:t>What is </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Science Project Life-cycle?</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Products?</a:t>
            </a:r>
            <a:endParaRPr sz="1100" dirty="0">
              <a:solidFill>
                <a:schemeClr val="dk1"/>
              </a:solidFill>
              <a:latin typeface="Arial"/>
              <a:ea typeface="Arial"/>
              <a:cs typeface="Arial"/>
              <a:sym typeface="Arial"/>
            </a:endParaRPr>
          </a:p>
          <a:p>
            <a:pPr marL="457200" lvl="0" indent="-298450" rtl="0">
              <a:lnSpc>
                <a:spcPct val="115000"/>
              </a:lnSpc>
              <a:spcBef>
                <a:spcPts val="0"/>
              </a:spcBef>
              <a:spcAft>
                <a:spcPts val="0"/>
              </a:spcAft>
              <a:buClr>
                <a:schemeClr val="dk1"/>
              </a:buClr>
              <a:buSzPts val="1100"/>
              <a:buChar char="●"/>
            </a:pPr>
            <a:r>
              <a:rPr lang="en-US" sz="1100" dirty="0">
                <a:solidFill>
                  <a:schemeClr val="dk1"/>
                </a:solidFill>
                <a:latin typeface="Arial"/>
                <a:ea typeface="Arial"/>
                <a:cs typeface="Arial"/>
                <a:sym typeface="Arial"/>
              </a:rPr>
              <a:t>Data Engineering?</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US" sz="1100" u="sng" dirty="0">
                <a:solidFill>
                  <a:srgbClr val="1155CC"/>
                </a:solidFill>
                <a:latin typeface="Arial"/>
                <a:ea typeface="Arial"/>
                <a:cs typeface="Arial"/>
                <a:sym typeface="Arial"/>
                <a:hlinkClick r:id="rId3"/>
              </a:rPr>
              <a:t>https://www.datasciencecentral.com/profiles/blogs/the-data-science-project-lifecycle</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Clr>
                <a:schemeClr val="dk1"/>
              </a:buClr>
              <a:buSzPts val="1100"/>
              <a:buFont typeface="Arial"/>
              <a:buNone/>
            </a:pPr>
            <a:r>
              <a:rPr lang="en-US" sz="1100" u="sng" dirty="0">
                <a:solidFill>
                  <a:srgbClr val="1155CC"/>
                </a:solidFill>
                <a:latin typeface="Arial"/>
                <a:ea typeface="Arial"/>
                <a:cs typeface="Arial"/>
                <a:sym typeface="Arial"/>
                <a:hlinkClick r:id="rId4"/>
              </a:rPr>
              <a:t>https://www.dezyre.com/article/life-cycle-of-a-data-science-project/270</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5"/>
              </a:rPr>
              <a:t>https://docs.microsoft.com/en-us/azure/machine-learning/team-data-science-process/overview</a:t>
            </a:r>
            <a:endParaRPr dirty="0"/>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6"/>
              </a:rPr>
              <a:t>https://www.dataquest.io/blog/what-is-a-data-engineer/</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7"/>
              </a:rPr>
              <a:t>https://cognitiveclass.ai/blog/data-scientist-vs-data-engineer/</a:t>
            </a: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r>
              <a:rPr lang="en-US" sz="1100" u="sng" dirty="0">
                <a:solidFill>
                  <a:srgbClr val="1155CC"/>
                </a:solidFill>
                <a:latin typeface="Arial"/>
                <a:ea typeface="Arial"/>
                <a:cs typeface="Arial"/>
                <a:sym typeface="Arial"/>
                <a:hlinkClick r:id="rId8"/>
              </a:rPr>
              <a:t>http://www.juiceanalytics.com/writing/turning-data-into-product</a:t>
            </a:r>
            <a:endParaRPr dirty="0"/>
          </a:p>
          <a:p>
            <a:pPr marL="0" lvl="0" indent="0" rtl="0">
              <a:lnSpc>
                <a:spcPct val="115000"/>
              </a:lnSpc>
              <a:spcBef>
                <a:spcPts val="0"/>
              </a:spcBef>
              <a:spcAft>
                <a:spcPts val="0"/>
              </a:spcAft>
              <a:buNone/>
            </a:pPr>
            <a:r>
              <a:rPr lang="en-SG" dirty="0"/>
              <a:t>https://</a:t>
            </a:r>
            <a:r>
              <a:rPr lang="en-SG" dirty="0" err="1"/>
              <a:t>www.safaribooksonline.com</a:t>
            </a:r>
            <a:r>
              <a:rPr lang="en-SG" dirty="0"/>
              <a:t>/library/view/data-analytics-with/9781491913734/ch01.html</a:t>
            </a:r>
          </a:p>
          <a:p>
            <a:pPr marL="0" lvl="0" indent="0" rtl="0">
              <a:lnSpc>
                <a:spcPct val="115000"/>
              </a:lnSpc>
              <a:spcBef>
                <a:spcPts val="0"/>
              </a:spcBef>
              <a:spcAft>
                <a:spcPts val="0"/>
              </a:spcAft>
              <a:buNone/>
            </a:pPr>
            <a:r>
              <a:rPr lang="en-US" dirty="0"/>
              <a:t>https://</a:t>
            </a:r>
            <a:r>
              <a:rPr lang="en-US" dirty="0" err="1"/>
              <a:t>sloanreview.mit.edu</a:t>
            </a:r>
            <a:r>
              <a:rPr lang="en-US" dirty="0"/>
              <a:t>/article/designing-and-developing-analytics-based-data-products/</a:t>
            </a:r>
          </a:p>
          <a:p>
            <a:pPr marL="0" lvl="0" indent="0" rtl="0">
              <a:lnSpc>
                <a:spcPct val="115000"/>
              </a:lnSpc>
              <a:spcBef>
                <a:spcPts val="0"/>
              </a:spcBef>
              <a:spcAft>
                <a:spcPts val="0"/>
              </a:spcAft>
              <a:buNone/>
            </a:pPr>
            <a:r>
              <a:rPr lang="en-SG" dirty="0"/>
              <a:t>[</a:t>
            </a:r>
            <a:r>
              <a:rPr lang="en-SG" sz="1200" b="0" i="0" u="none" strike="noStrike" kern="1200" dirty="0">
                <a:solidFill>
                  <a:schemeClr val="tx1"/>
                </a:solidFill>
                <a:effectLst/>
                <a:latin typeface="+mn-lt"/>
                <a:ea typeface="+mn-ea"/>
                <a:cs typeface="+mn-cs"/>
                <a:hlinkClick r:id="rId9"/>
              </a:rPr>
              <a:t>Carsten Bange</a:t>
            </a:r>
            <a:r>
              <a:rPr lang="en-SG" sz="1200" b="0" i="0" u="none" strike="noStrike" kern="1200" dirty="0">
                <a:solidFill>
                  <a:schemeClr val="tx1"/>
                </a:solidFill>
                <a:effectLst/>
                <a:latin typeface="+mn-lt"/>
                <a:ea typeface="+mn-ea"/>
                <a:cs typeface="+mn-cs"/>
              </a:rPr>
              <a:t>] </a:t>
            </a:r>
            <a:r>
              <a:rPr lang="en-SG" dirty="0"/>
              <a:t>http://</a:t>
            </a:r>
            <a:r>
              <a:rPr lang="en-SG" dirty="0" err="1"/>
              <a:t>www.digitalistmag.com</a:t>
            </a:r>
            <a:r>
              <a:rPr lang="en-SG" dirty="0"/>
              <a:t>/</a:t>
            </a:r>
            <a:r>
              <a:rPr lang="en-SG" dirty="0" err="1"/>
              <a:t>cio</a:t>
            </a:r>
            <a:r>
              <a:rPr lang="en-SG" dirty="0"/>
              <a:t>-knowledge/2016/11/07/building-data-products-realize-data-driven-business-models-04635900</a:t>
            </a:r>
          </a:p>
          <a:p>
            <a:pPr marL="0" lvl="0" indent="0" rtl="0">
              <a:lnSpc>
                <a:spcPct val="115000"/>
              </a:lnSpc>
              <a:spcBef>
                <a:spcPts val="0"/>
              </a:spcBef>
              <a:spcAft>
                <a:spcPts val="0"/>
              </a:spcAft>
              <a:buNone/>
            </a:pPr>
            <a:endParaRPr lang="en-SG" dirty="0"/>
          </a:p>
          <a:p>
            <a:pPr marL="0" lvl="0" indent="0" rtl="0">
              <a:lnSpc>
                <a:spcPct val="115000"/>
              </a:lnSpc>
              <a:spcBef>
                <a:spcPts val="0"/>
              </a:spcBef>
              <a:spcAft>
                <a:spcPts val="0"/>
              </a:spcAft>
              <a:buNone/>
            </a:pPr>
            <a:endParaRPr lang="en-SG" dirty="0"/>
          </a:p>
          <a:p>
            <a:pPr marL="0" lvl="0" indent="0" rtl="0">
              <a:lnSpc>
                <a:spcPct val="115000"/>
              </a:lnSpc>
              <a:spcBef>
                <a:spcPts val="0"/>
              </a:spcBef>
              <a:spcAft>
                <a:spcPts val="0"/>
              </a:spcAft>
              <a:buNone/>
            </a:pPr>
            <a:endParaRPr dirty="0"/>
          </a:p>
          <a:p>
            <a:pPr marL="0" lvl="0" indent="0" rtl="0">
              <a:lnSpc>
                <a:spcPct val="115000"/>
              </a:lnSpc>
              <a:spcBef>
                <a:spcPts val="1600"/>
              </a:spcBef>
              <a:spcAft>
                <a:spcPts val="0"/>
              </a:spcAft>
              <a:buNone/>
            </a:pPr>
            <a:r>
              <a:rPr lang="en-US" sz="1400" dirty="0">
                <a:solidFill>
                  <a:srgbClr val="434343"/>
                </a:solidFill>
                <a:latin typeface="Arial"/>
                <a:ea typeface="Arial"/>
                <a:cs typeface="Arial"/>
                <a:sym typeface="Arial"/>
              </a:rPr>
              <a:t>Data Project Lifecycle</a:t>
            </a:r>
            <a:endParaRPr sz="1400" dirty="0">
              <a:solidFill>
                <a:srgbClr val="434343"/>
              </a:solidFill>
              <a:latin typeface="Arial"/>
              <a:ea typeface="Arial"/>
              <a:cs typeface="Arial"/>
              <a:sym typeface="Arial"/>
            </a:endParaRPr>
          </a:p>
          <a:p>
            <a:pPr marL="0" lvl="0" indent="0" rtl="0">
              <a:lnSpc>
                <a:spcPct val="115000"/>
              </a:lnSpc>
              <a:spcBef>
                <a:spcPts val="400"/>
              </a:spcBef>
              <a:spcAft>
                <a:spcPts val="0"/>
              </a:spcAft>
              <a:buNone/>
            </a:pP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1.1 Understand the different stages of data project life cycle</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1.2 Explore data from different sources</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1.3 Discuss the impact of implementing data in an </a:t>
            </a:r>
            <a:r>
              <a:rPr lang="en-US" sz="1100" dirty="0" err="1">
                <a:solidFill>
                  <a:schemeClr val="dk1"/>
                </a:solidFill>
                <a:latin typeface="Arial"/>
                <a:ea typeface="Arial"/>
                <a:cs typeface="Arial"/>
                <a:sym typeface="Arial"/>
              </a:rPr>
              <a:t>organisation</a:t>
            </a:r>
            <a:br>
              <a:rPr lang="en-US" sz="1100" dirty="0">
                <a:solidFill>
                  <a:schemeClr val="dk1"/>
                </a:solidFill>
                <a:latin typeface="Arial"/>
                <a:ea typeface="Arial"/>
                <a:cs typeface="Arial"/>
                <a:sym typeface="Arial"/>
              </a:rPr>
            </a:br>
            <a:r>
              <a:rPr lang="en-US" sz="1100" dirty="0">
                <a:solidFill>
                  <a:schemeClr val="dk1"/>
                </a:solidFill>
                <a:latin typeface="Arial"/>
                <a:ea typeface="Arial"/>
                <a:cs typeface="Arial"/>
                <a:sym typeface="Arial"/>
              </a:rPr>
              <a:t>1.4 Understand the types of data products</a:t>
            </a:r>
            <a:br>
              <a:rPr lang="en-US" sz="1100" dirty="0">
                <a:solidFill>
                  <a:schemeClr val="dk1"/>
                </a:solidFill>
                <a:latin typeface="Arial"/>
                <a:ea typeface="Arial"/>
                <a:cs typeface="Arial"/>
                <a:sym typeface="Arial"/>
              </a:rPr>
            </a:br>
            <a:endParaRPr sz="1100" dirty="0">
              <a:solidFill>
                <a:schemeClr val="dk1"/>
              </a:solidFill>
              <a:latin typeface="Arial"/>
              <a:ea typeface="Arial"/>
              <a:cs typeface="Arial"/>
              <a:sym typeface="Arial"/>
            </a:endParaRPr>
          </a:p>
          <a:p>
            <a:pPr marL="0" lvl="0" indent="0" rtl="0">
              <a:lnSpc>
                <a:spcPct val="115000"/>
              </a:lnSpc>
              <a:spcBef>
                <a:spcPts val="0"/>
              </a:spcBef>
              <a:spcAft>
                <a:spcPts val="0"/>
              </a:spcAft>
              <a:buNone/>
            </a:pPr>
            <a:endParaRPr sz="1100" dirty="0">
              <a:solidFill>
                <a:schemeClr val="dk1"/>
              </a:solidFill>
              <a:latin typeface="Arial"/>
              <a:ea typeface="Arial"/>
              <a:cs typeface="Arial"/>
              <a:sym typeface="Arial"/>
            </a:endParaRPr>
          </a:p>
          <a:p>
            <a:pPr marL="0" lvl="0" indent="0" rtl="0">
              <a:lnSpc>
                <a:spcPct val="115000"/>
              </a:lnSpc>
              <a:spcBef>
                <a:spcPts val="1600"/>
              </a:spcBef>
              <a:spcAft>
                <a:spcPts val="0"/>
              </a:spcAft>
              <a:buNone/>
            </a:pPr>
            <a:r>
              <a:rPr lang="en-US" sz="1400" dirty="0">
                <a:solidFill>
                  <a:srgbClr val="434343"/>
                </a:solidFill>
                <a:latin typeface="Arial"/>
                <a:ea typeface="Arial"/>
                <a:cs typeface="Arial"/>
                <a:sym typeface="Arial"/>
              </a:rPr>
              <a:t>Data Management</a:t>
            </a:r>
            <a:endParaRPr sz="1400" dirty="0">
              <a:solidFill>
                <a:srgbClr val="434343"/>
              </a:solidFill>
              <a:latin typeface="Arial"/>
              <a:ea typeface="Arial"/>
              <a:cs typeface="Arial"/>
              <a:sym typeface="Arial"/>
            </a:endParaRPr>
          </a:p>
          <a:p>
            <a:pPr marL="0" lvl="0" indent="0" rtl="0">
              <a:lnSpc>
                <a:spcPct val="115000"/>
              </a:lnSpc>
              <a:spcBef>
                <a:spcPts val="1600"/>
              </a:spcBef>
              <a:spcAft>
                <a:spcPts val="400"/>
              </a:spcAft>
              <a:buClr>
                <a:schemeClr val="dk1"/>
              </a:buClr>
              <a:buSzPts val="1100"/>
              <a:buFont typeface="Arial"/>
              <a:buNone/>
            </a:pPr>
            <a:r>
              <a:rPr lang="en-US" sz="1400" dirty="0">
                <a:solidFill>
                  <a:srgbClr val="434343"/>
                </a:solidFill>
                <a:latin typeface="Arial"/>
                <a:ea typeface="Arial"/>
                <a:cs typeface="Arial"/>
                <a:sym typeface="Arial"/>
              </a:rPr>
              <a:t>Data Engineering</a:t>
            </a:r>
            <a:endParaRPr dirty="0"/>
          </a:p>
        </p:txBody>
      </p:sp>
    </p:spTree>
    <p:extLst>
      <p:ext uri="{BB962C8B-B14F-4D97-AF65-F5344CB8AC3E}">
        <p14:creationId xmlns:p14="http://schemas.microsoft.com/office/powerpoint/2010/main" val="844870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D1F41-0AB8-446F-9F1C-0480B00D27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4D861139-20EC-482D-BBF4-FF34C58D34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E06BE071-8336-40FD-B614-ED14638B36BE}"/>
              </a:ext>
            </a:extLst>
          </p:cNvPr>
          <p:cNvSpPr>
            <a:spLocks noGrp="1"/>
          </p:cNvSpPr>
          <p:nvPr>
            <p:ph type="dt" sz="half" idx="10"/>
          </p:nvPr>
        </p:nvSpPr>
        <p:spPr/>
        <p:txBody>
          <a:bodyPr/>
          <a:lstStyle/>
          <a:p>
            <a:fld id="{FC97A166-22D0-478B-B219-1965FBC7570F}" type="datetimeFigureOut">
              <a:rPr lang="en-SG" smtClean="0"/>
              <a:t>23/5/2019</a:t>
            </a:fld>
            <a:endParaRPr lang="en-SG"/>
          </a:p>
        </p:txBody>
      </p:sp>
      <p:sp>
        <p:nvSpPr>
          <p:cNvPr id="5" name="Footer Placeholder 4">
            <a:extLst>
              <a:ext uri="{FF2B5EF4-FFF2-40B4-BE49-F238E27FC236}">
                <a16:creationId xmlns:a16="http://schemas.microsoft.com/office/drawing/2014/main" id="{E46D752E-653B-47BA-A71E-5C8685184B24}"/>
              </a:ext>
            </a:extLst>
          </p:cNvPr>
          <p:cNvSpPr>
            <a:spLocks noGrp="1"/>
          </p:cNvSpPr>
          <p:nvPr>
            <p:ph type="ftr" sz="quarter" idx="11"/>
          </p:nvPr>
        </p:nvSpPr>
        <p:spPr/>
        <p:txBody>
          <a:bodyPr/>
          <a:lstStyle/>
          <a:p>
            <a:endParaRPr lang="en-SG" dirty="0"/>
          </a:p>
        </p:txBody>
      </p:sp>
      <p:sp>
        <p:nvSpPr>
          <p:cNvPr id="6" name="Slide Number Placeholder 5">
            <a:extLst>
              <a:ext uri="{FF2B5EF4-FFF2-40B4-BE49-F238E27FC236}">
                <a16:creationId xmlns:a16="http://schemas.microsoft.com/office/drawing/2014/main" id="{2F804350-4A33-4BF1-B743-550283762DBF}"/>
              </a:ext>
            </a:extLst>
          </p:cNvPr>
          <p:cNvSpPr>
            <a:spLocks noGrp="1"/>
          </p:cNvSpPr>
          <p:nvPr>
            <p:ph type="sldNum" sz="quarter" idx="12"/>
          </p:nvPr>
        </p:nvSpPr>
        <p:spPr/>
        <p:txBody>
          <a:bodyPr/>
          <a:lstStyle/>
          <a:p>
            <a:fld id="{78767B13-C3C8-40AA-A388-49167FA0A92E}" type="slidenum">
              <a:rPr lang="en-SG" smtClean="0"/>
              <a:t>‹#›</a:t>
            </a:fld>
            <a:endParaRPr lang="en-SG"/>
          </a:p>
        </p:txBody>
      </p:sp>
    </p:spTree>
    <p:custDataLst>
      <p:tags r:id="rId1"/>
    </p:custDataLst>
    <p:extLst>
      <p:ext uri="{BB962C8B-B14F-4D97-AF65-F5344CB8AC3E}">
        <p14:creationId xmlns:p14="http://schemas.microsoft.com/office/powerpoint/2010/main" val="1637603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776AC-6FAE-4315-BC06-7B2C96DF5E78}"/>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26E24EC0-66C1-4C8F-AEAC-19C67E7F5D6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D54022C-10A7-4CC9-AE86-7421D58930D1}"/>
              </a:ext>
            </a:extLst>
          </p:cNvPr>
          <p:cNvSpPr>
            <a:spLocks noGrp="1"/>
          </p:cNvSpPr>
          <p:nvPr>
            <p:ph type="dt" sz="half" idx="10"/>
          </p:nvPr>
        </p:nvSpPr>
        <p:spPr/>
        <p:txBody>
          <a:bodyPr/>
          <a:lstStyle/>
          <a:p>
            <a:fld id="{FC97A166-22D0-478B-B219-1965FBC7570F}" type="datetimeFigureOut">
              <a:rPr lang="en-SG" smtClean="0"/>
              <a:t>23/5/2019</a:t>
            </a:fld>
            <a:endParaRPr lang="en-SG"/>
          </a:p>
        </p:txBody>
      </p:sp>
      <p:sp>
        <p:nvSpPr>
          <p:cNvPr id="5" name="Footer Placeholder 4">
            <a:extLst>
              <a:ext uri="{FF2B5EF4-FFF2-40B4-BE49-F238E27FC236}">
                <a16:creationId xmlns:a16="http://schemas.microsoft.com/office/drawing/2014/main" id="{82F99951-F432-48BC-AA4A-AE1A7B43B1E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FE98B91-9E6E-482F-A865-2922043B5F88}"/>
              </a:ext>
            </a:extLst>
          </p:cNvPr>
          <p:cNvSpPr>
            <a:spLocks noGrp="1"/>
          </p:cNvSpPr>
          <p:nvPr>
            <p:ph type="sldNum" sz="quarter" idx="12"/>
          </p:nvPr>
        </p:nvSpPr>
        <p:spPr/>
        <p:txBody>
          <a:bodyPr/>
          <a:lstStyle/>
          <a:p>
            <a:fld id="{78767B13-C3C8-40AA-A388-49167FA0A92E}" type="slidenum">
              <a:rPr lang="en-SG" smtClean="0"/>
              <a:t>‹#›</a:t>
            </a:fld>
            <a:endParaRPr lang="en-SG"/>
          </a:p>
        </p:txBody>
      </p:sp>
    </p:spTree>
    <p:extLst>
      <p:ext uri="{BB962C8B-B14F-4D97-AF65-F5344CB8AC3E}">
        <p14:creationId xmlns:p14="http://schemas.microsoft.com/office/powerpoint/2010/main" val="1191661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A1D9BA-32BF-4BD2-998B-4B6989BF8F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3472100F-F667-41DB-9359-923658C7FC3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A5B56DA-B28D-431E-9F56-C09460B0841D}"/>
              </a:ext>
            </a:extLst>
          </p:cNvPr>
          <p:cNvSpPr>
            <a:spLocks noGrp="1"/>
          </p:cNvSpPr>
          <p:nvPr>
            <p:ph type="dt" sz="half" idx="10"/>
          </p:nvPr>
        </p:nvSpPr>
        <p:spPr/>
        <p:txBody>
          <a:bodyPr/>
          <a:lstStyle/>
          <a:p>
            <a:fld id="{FC97A166-22D0-478B-B219-1965FBC7570F}" type="datetimeFigureOut">
              <a:rPr lang="en-SG" smtClean="0"/>
              <a:t>23/5/2019</a:t>
            </a:fld>
            <a:endParaRPr lang="en-SG"/>
          </a:p>
        </p:txBody>
      </p:sp>
      <p:sp>
        <p:nvSpPr>
          <p:cNvPr id="5" name="Footer Placeholder 4">
            <a:extLst>
              <a:ext uri="{FF2B5EF4-FFF2-40B4-BE49-F238E27FC236}">
                <a16:creationId xmlns:a16="http://schemas.microsoft.com/office/drawing/2014/main" id="{55C2FFB2-6BBC-4535-A4B7-F36F950C4BE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D1235FB-54BF-4C0A-B874-58AF18F4ACC5}"/>
              </a:ext>
            </a:extLst>
          </p:cNvPr>
          <p:cNvSpPr>
            <a:spLocks noGrp="1"/>
          </p:cNvSpPr>
          <p:nvPr>
            <p:ph type="sldNum" sz="quarter" idx="12"/>
          </p:nvPr>
        </p:nvSpPr>
        <p:spPr/>
        <p:txBody>
          <a:bodyPr/>
          <a:lstStyle/>
          <a:p>
            <a:fld id="{78767B13-C3C8-40AA-A388-49167FA0A92E}" type="slidenum">
              <a:rPr lang="en-SG" smtClean="0"/>
              <a:t>‹#›</a:t>
            </a:fld>
            <a:endParaRPr lang="en-SG"/>
          </a:p>
        </p:txBody>
      </p:sp>
    </p:spTree>
    <p:extLst>
      <p:ext uri="{BB962C8B-B14F-4D97-AF65-F5344CB8AC3E}">
        <p14:creationId xmlns:p14="http://schemas.microsoft.com/office/powerpoint/2010/main" val="2212239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F1A6-4494-4538-8EB6-229B86521682}"/>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595A8F92-5824-4BEB-8245-190CB360F6DA}"/>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a:extLst>
              <a:ext uri="{FF2B5EF4-FFF2-40B4-BE49-F238E27FC236}">
                <a16:creationId xmlns:a16="http://schemas.microsoft.com/office/drawing/2014/main" id="{E09BB789-FDC4-4B0E-9045-B26A3A985C57}"/>
              </a:ext>
            </a:extLst>
          </p:cNvPr>
          <p:cNvSpPr>
            <a:spLocks noGrp="1"/>
          </p:cNvSpPr>
          <p:nvPr>
            <p:ph type="dt" sz="half" idx="10"/>
          </p:nvPr>
        </p:nvSpPr>
        <p:spPr/>
        <p:txBody>
          <a:bodyPr/>
          <a:lstStyle/>
          <a:p>
            <a:fld id="{FC97A166-22D0-478B-B219-1965FBC7570F}" type="datetimeFigureOut">
              <a:rPr lang="en-SG" smtClean="0"/>
              <a:t>23/5/2019</a:t>
            </a:fld>
            <a:endParaRPr lang="en-SG"/>
          </a:p>
        </p:txBody>
      </p:sp>
      <p:sp>
        <p:nvSpPr>
          <p:cNvPr id="5" name="Footer Placeholder 4">
            <a:extLst>
              <a:ext uri="{FF2B5EF4-FFF2-40B4-BE49-F238E27FC236}">
                <a16:creationId xmlns:a16="http://schemas.microsoft.com/office/drawing/2014/main" id="{7DFE6FED-B724-41FE-85F3-D148031F65E5}"/>
              </a:ext>
            </a:extLst>
          </p:cNvPr>
          <p:cNvSpPr>
            <a:spLocks noGrp="1"/>
          </p:cNvSpPr>
          <p:nvPr>
            <p:ph type="ftr" sz="quarter" idx="11"/>
          </p:nvPr>
        </p:nvSpPr>
        <p:spPr/>
        <p:txBody>
          <a:bodyPr/>
          <a:lstStyle/>
          <a:p>
            <a:endParaRPr lang="en-SG" dirty="0"/>
          </a:p>
        </p:txBody>
      </p:sp>
      <p:sp>
        <p:nvSpPr>
          <p:cNvPr id="6" name="Slide Number Placeholder 5">
            <a:extLst>
              <a:ext uri="{FF2B5EF4-FFF2-40B4-BE49-F238E27FC236}">
                <a16:creationId xmlns:a16="http://schemas.microsoft.com/office/drawing/2014/main" id="{BD2132A4-928D-481A-B0C6-1B08B3040067}"/>
              </a:ext>
            </a:extLst>
          </p:cNvPr>
          <p:cNvSpPr>
            <a:spLocks noGrp="1"/>
          </p:cNvSpPr>
          <p:nvPr>
            <p:ph type="sldNum" sz="quarter" idx="12"/>
          </p:nvPr>
        </p:nvSpPr>
        <p:spPr/>
        <p:txBody>
          <a:bodyPr/>
          <a:lstStyle/>
          <a:p>
            <a:fld id="{78767B13-C3C8-40AA-A388-49167FA0A92E}" type="slidenum">
              <a:rPr lang="en-SG" smtClean="0"/>
              <a:pPr/>
              <a:t>‹#›</a:t>
            </a:fld>
            <a:endParaRPr lang="en-SG" dirty="0"/>
          </a:p>
        </p:txBody>
      </p:sp>
    </p:spTree>
    <p:custDataLst>
      <p:tags r:id="rId1"/>
    </p:custDataLst>
    <p:extLst>
      <p:ext uri="{BB962C8B-B14F-4D97-AF65-F5344CB8AC3E}">
        <p14:creationId xmlns:p14="http://schemas.microsoft.com/office/powerpoint/2010/main" val="2153641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FBDC-6F33-4C4C-8B6D-C153719024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5EE41DAD-9FDE-4460-BCB1-00AFFC351E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05B4AC-5E39-4DE6-BAC3-880A6DC0A7C9}"/>
              </a:ext>
            </a:extLst>
          </p:cNvPr>
          <p:cNvSpPr>
            <a:spLocks noGrp="1"/>
          </p:cNvSpPr>
          <p:nvPr>
            <p:ph type="dt" sz="half" idx="10"/>
          </p:nvPr>
        </p:nvSpPr>
        <p:spPr/>
        <p:txBody>
          <a:bodyPr/>
          <a:lstStyle/>
          <a:p>
            <a:fld id="{FC97A166-22D0-478B-B219-1965FBC7570F}" type="datetimeFigureOut">
              <a:rPr lang="en-SG" smtClean="0"/>
              <a:t>23/5/2019</a:t>
            </a:fld>
            <a:endParaRPr lang="en-SG"/>
          </a:p>
        </p:txBody>
      </p:sp>
      <p:sp>
        <p:nvSpPr>
          <p:cNvPr id="5" name="Footer Placeholder 4">
            <a:extLst>
              <a:ext uri="{FF2B5EF4-FFF2-40B4-BE49-F238E27FC236}">
                <a16:creationId xmlns:a16="http://schemas.microsoft.com/office/drawing/2014/main" id="{A1D33722-5D1E-4E37-BEA3-E17052801C5B}"/>
              </a:ext>
            </a:extLst>
          </p:cNvPr>
          <p:cNvSpPr>
            <a:spLocks noGrp="1"/>
          </p:cNvSpPr>
          <p:nvPr>
            <p:ph type="ftr" sz="quarter" idx="11"/>
          </p:nvPr>
        </p:nvSpPr>
        <p:spPr/>
        <p:txBody>
          <a:bodyPr/>
          <a:lstStyle/>
          <a:p>
            <a:endParaRPr lang="en-SG" dirty="0"/>
          </a:p>
        </p:txBody>
      </p:sp>
      <p:sp>
        <p:nvSpPr>
          <p:cNvPr id="6" name="Slide Number Placeholder 5">
            <a:extLst>
              <a:ext uri="{FF2B5EF4-FFF2-40B4-BE49-F238E27FC236}">
                <a16:creationId xmlns:a16="http://schemas.microsoft.com/office/drawing/2014/main" id="{92EA5C01-8624-40B8-BB3E-453B577A3F61}"/>
              </a:ext>
            </a:extLst>
          </p:cNvPr>
          <p:cNvSpPr>
            <a:spLocks noGrp="1"/>
          </p:cNvSpPr>
          <p:nvPr>
            <p:ph type="sldNum" sz="quarter" idx="12"/>
          </p:nvPr>
        </p:nvSpPr>
        <p:spPr/>
        <p:txBody>
          <a:bodyPr/>
          <a:lstStyle/>
          <a:p>
            <a:fld id="{78767B13-C3C8-40AA-A388-49167FA0A92E}" type="slidenum">
              <a:rPr lang="en-SG" smtClean="0"/>
              <a:t>‹#›</a:t>
            </a:fld>
            <a:endParaRPr lang="en-SG"/>
          </a:p>
        </p:txBody>
      </p:sp>
    </p:spTree>
    <p:custDataLst>
      <p:tags r:id="rId1"/>
    </p:custDataLst>
    <p:extLst>
      <p:ext uri="{BB962C8B-B14F-4D97-AF65-F5344CB8AC3E}">
        <p14:creationId xmlns:p14="http://schemas.microsoft.com/office/powerpoint/2010/main" val="2449696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A03F-CA41-4326-A14A-83AB81629000}"/>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DB4F3792-2AD7-435C-B613-230C27C4670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A5104486-5542-4AE6-976A-0255B006788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D8184D59-2301-4A02-A76F-AA78A8D93F95}"/>
              </a:ext>
            </a:extLst>
          </p:cNvPr>
          <p:cNvSpPr>
            <a:spLocks noGrp="1"/>
          </p:cNvSpPr>
          <p:nvPr>
            <p:ph type="dt" sz="half" idx="10"/>
          </p:nvPr>
        </p:nvSpPr>
        <p:spPr/>
        <p:txBody>
          <a:bodyPr/>
          <a:lstStyle/>
          <a:p>
            <a:fld id="{FC97A166-22D0-478B-B219-1965FBC7570F}" type="datetimeFigureOut">
              <a:rPr lang="en-SG" smtClean="0"/>
              <a:t>23/5/2019</a:t>
            </a:fld>
            <a:endParaRPr lang="en-SG"/>
          </a:p>
        </p:txBody>
      </p:sp>
      <p:sp>
        <p:nvSpPr>
          <p:cNvPr id="6" name="Footer Placeholder 5">
            <a:extLst>
              <a:ext uri="{FF2B5EF4-FFF2-40B4-BE49-F238E27FC236}">
                <a16:creationId xmlns:a16="http://schemas.microsoft.com/office/drawing/2014/main" id="{ACA1A760-CEF5-4FCC-99C2-EB1C4434AFD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215268C-46FB-4E9B-9B4A-E7092DCEF242}"/>
              </a:ext>
            </a:extLst>
          </p:cNvPr>
          <p:cNvSpPr>
            <a:spLocks noGrp="1"/>
          </p:cNvSpPr>
          <p:nvPr>
            <p:ph type="sldNum" sz="quarter" idx="12"/>
          </p:nvPr>
        </p:nvSpPr>
        <p:spPr/>
        <p:txBody>
          <a:bodyPr/>
          <a:lstStyle/>
          <a:p>
            <a:fld id="{78767B13-C3C8-40AA-A388-49167FA0A92E}" type="slidenum">
              <a:rPr lang="en-SG" smtClean="0"/>
              <a:t>‹#›</a:t>
            </a:fld>
            <a:endParaRPr lang="en-SG"/>
          </a:p>
        </p:txBody>
      </p:sp>
    </p:spTree>
    <p:custDataLst>
      <p:tags r:id="rId1"/>
    </p:custDataLst>
    <p:extLst>
      <p:ext uri="{BB962C8B-B14F-4D97-AF65-F5344CB8AC3E}">
        <p14:creationId xmlns:p14="http://schemas.microsoft.com/office/powerpoint/2010/main" val="973345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BA435-F903-4B0E-A383-FA44347E63F8}"/>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FFCE4379-499C-4D1E-92DA-6E2FEAE754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C49545B-EAD5-418F-BD81-B5222484685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76D1518-1D4D-4A9A-82A3-D816F9EBFE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4C4946-40C3-41C1-B0A1-DB38898BA0E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27774509-BA75-4999-84AA-9CABDC44262C}"/>
              </a:ext>
            </a:extLst>
          </p:cNvPr>
          <p:cNvSpPr>
            <a:spLocks noGrp="1"/>
          </p:cNvSpPr>
          <p:nvPr>
            <p:ph type="dt" sz="half" idx="10"/>
          </p:nvPr>
        </p:nvSpPr>
        <p:spPr/>
        <p:txBody>
          <a:bodyPr/>
          <a:lstStyle/>
          <a:p>
            <a:fld id="{FC97A166-22D0-478B-B219-1965FBC7570F}" type="datetimeFigureOut">
              <a:rPr lang="en-SG" smtClean="0"/>
              <a:t>23/5/2019</a:t>
            </a:fld>
            <a:endParaRPr lang="en-SG"/>
          </a:p>
        </p:txBody>
      </p:sp>
      <p:sp>
        <p:nvSpPr>
          <p:cNvPr id="8" name="Footer Placeholder 7">
            <a:extLst>
              <a:ext uri="{FF2B5EF4-FFF2-40B4-BE49-F238E27FC236}">
                <a16:creationId xmlns:a16="http://schemas.microsoft.com/office/drawing/2014/main" id="{0FD72B0E-2ADB-4852-BAD1-D77757E869E1}"/>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1F0EBE6F-E977-4048-8670-D0660B789AD2}"/>
              </a:ext>
            </a:extLst>
          </p:cNvPr>
          <p:cNvSpPr>
            <a:spLocks noGrp="1"/>
          </p:cNvSpPr>
          <p:nvPr>
            <p:ph type="sldNum" sz="quarter" idx="12"/>
          </p:nvPr>
        </p:nvSpPr>
        <p:spPr/>
        <p:txBody>
          <a:bodyPr/>
          <a:lstStyle/>
          <a:p>
            <a:fld id="{78767B13-C3C8-40AA-A388-49167FA0A92E}" type="slidenum">
              <a:rPr lang="en-SG" smtClean="0"/>
              <a:t>‹#›</a:t>
            </a:fld>
            <a:endParaRPr lang="en-SG"/>
          </a:p>
        </p:txBody>
      </p:sp>
    </p:spTree>
    <p:extLst>
      <p:ext uri="{BB962C8B-B14F-4D97-AF65-F5344CB8AC3E}">
        <p14:creationId xmlns:p14="http://schemas.microsoft.com/office/powerpoint/2010/main" val="2045928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4D7CA-71FE-4F6F-B56C-DBCD42D4417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8B2EE0A6-DFD6-411E-B015-2A5BF4B8E21B}"/>
              </a:ext>
            </a:extLst>
          </p:cNvPr>
          <p:cNvSpPr>
            <a:spLocks noGrp="1"/>
          </p:cNvSpPr>
          <p:nvPr>
            <p:ph type="dt" sz="half" idx="10"/>
          </p:nvPr>
        </p:nvSpPr>
        <p:spPr/>
        <p:txBody>
          <a:bodyPr/>
          <a:lstStyle/>
          <a:p>
            <a:fld id="{FC97A166-22D0-478B-B219-1965FBC7570F}" type="datetimeFigureOut">
              <a:rPr lang="en-SG" smtClean="0"/>
              <a:t>23/5/2019</a:t>
            </a:fld>
            <a:endParaRPr lang="en-SG"/>
          </a:p>
        </p:txBody>
      </p:sp>
      <p:sp>
        <p:nvSpPr>
          <p:cNvPr id="4" name="Footer Placeholder 3">
            <a:extLst>
              <a:ext uri="{FF2B5EF4-FFF2-40B4-BE49-F238E27FC236}">
                <a16:creationId xmlns:a16="http://schemas.microsoft.com/office/drawing/2014/main" id="{DE5E4F1D-F0F8-4435-BEDF-DF4CBED7B581}"/>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1DD27FBF-4E71-4042-9165-85DE1F4F9108}"/>
              </a:ext>
            </a:extLst>
          </p:cNvPr>
          <p:cNvSpPr>
            <a:spLocks noGrp="1"/>
          </p:cNvSpPr>
          <p:nvPr>
            <p:ph type="sldNum" sz="quarter" idx="12"/>
          </p:nvPr>
        </p:nvSpPr>
        <p:spPr/>
        <p:txBody>
          <a:bodyPr/>
          <a:lstStyle/>
          <a:p>
            <a:fld id="{78767B13-C3C8-40AA-A388-49167FA0A92E}" type="slidenum">
              <a:rPr lang="en-SG" smtClean="0"/>
              <a:t>‹#›</a:t>
            </a:fld>
            <a:endParaRPr lang="en-SG"/>
          </a:p>
        </p:txBody>
      </p:sp>
    </p:spTree>
    <p:extLst>
      <p:ext uri="{BB962C8B-B14F-4D97-AF65-F5344CB8AC3E}">
        <p14:creationId xmlns:p14="http://schemas.microsoft.com/office/powerpoint/2010/main" val="2713972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CD4030-3379-4BE9-B987-EE630C71C87C}"/>
              </a:ext>
            </a:extLst>
          </p:cNvPr>
          <p:cNvSpPr>
            <a:spLocks noGrp="1"/>
          </p:cNvSpPr>
          <p:nvPr>
            <p:ph type="dt" sz="half" idx="10"/>
          </p:nvPr>
        </p:nvSpPr>
        <p:spPr/>
        <p:txBody>
          <a:bodyPr/>
          <a:lstStyle/>
          <a:p>
            <a:fld id="{FC97A166-22D0-478B-B219-1965FBC7570F}" type="datetimeFigureOut">
              <a:rPr lang="en-SG" smtClean="0"/>
              <a:t>23/5/2019</a:t>
            </a:fld>
            <a:endParaRPr lang="en-SG"/>
          </a:p>
        </p:txBody>
      </p:sp>
      <p:sp>
        <p:nvSpPr>
          <p:cNvPr id="3" name="Footer Placeholder 2">
            <a:extLst>
              <a:ext uri="{FF2B5EF4-FFF2-40B4-BE49-F238E27FC236}">
                <a16:creationId xmlns:a16="http://schemas.microsoft.com/office/drawing/2014/main" id="{60C35895-9377-4E74-BF80-61B53345ECA3}"/>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2F08C558-20AE-4903-8FB4-3047349F0AE9}"/>
              </a:ext>
            </a:extLst>
          </p:cNvPr>
          <p:cNvSpPr>
            <a:spLocks noGrp="1"/>
          </p:cNvSpPr>
          <p:nvPr>
            <p:ph type="sldNum" sz="quarter" idx="12"/>
          </p:nvPr>
        </p:nvSpPr>
        <p:spPr/>
        <p:txBody>
          <a:bodyPr/>
          <a:lstStyle/>
          <a:p>
            <a:fld id="{78767B13-C3C8-40AA-A388-49167FA0A92E}" type="slidenum">
              <a:rPr lang="en-SG" smtClean="0"/>
              <a:t>‹#›</a:t>
            </a:fld>
            <a:endParaRPr lang="en-SG"/>
          </a:p>
        </p:txBody>
      </p:sp>
    </p:spTree>
    <p:extLst>
      <p:ext uri="{BB962C8B-B14F-4D97-AF65-F5344CB8AC3E}">
        <p14:creationId xmlns:p14="http://schemas.microsoft.com/office/powerpoint/2010/main" val="869619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5A9E-BD7C-42DE-BFBD-5E5321B78E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922F637-26FF-4143-82CA-2300CE3FD3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9C95812-B4D0-437A-95F1-D572E136A7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D8214CF-28B1-4BA4-8042-E959679A8A80}"/>
              </a:ext>
            </a:extLst>
          </p:cNvPr>
          <p:cNvSpPr>
            <a:spLocks noGrp="1"/>
          </p:cNvSpPr>
          <p:nvPr>
            <p:ph type="dt" sz="half" idx="10"/>
          </p:nvPr>
        </p:nvSpPr>
        <p:spPr/>
        <p:txBody>
          <a:bodyPr/>
          <a:lstStyle/>
          <a:p>
            <a:fld id="{FC97A166-22D0-478B-B219-1965FBC7570F}" type="datetimeFigureOut">
              <a:rPr lang="en-SG" smtClean="0"/>
              <a:t>23/5/2019</a:t>
            </a:fld>
            <a:endParaRPr lang="en-SG"/>
          </a:p>
        </p:txBody>
      </p:sp>
      <p:sp>
        <p:nvSpPr>
          <p:cNvPr id="6" name="Footer Placeholder 5">
            <a:extLst>
              <a:ext uri="{FF2B5EF4-FFF2-40B4-BE49-F238E27FC236}">
                <a16:creationId xmlns:a16="http://schemas.microsoft.com/office/drawing/2014/main" id="{9DD140D8-E896-43D5-980F-90B24177A93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28C3B86-2B8D-486C-BBC7-9B2455773B6A}"/>
              </a:ext>
            </a:extLst>
          </p:cNvPr>
          <p:cNvSpPr>
            <a:spLocks noGrp="1"/>
          </p:cNvSpPr>
          <p:nvPr>
            <p:ph type="sldNum" sz="quarter" idx="12"/>
          </p:nvPr>
        </p:nvSpPr>
        <p:spPr/>
        <p:txBody>
          <a:bodyPr/>
          <a:lstStyle/>
          <a:p>
            <a:fld id="{78767B13-C3C8-40AA-A388-49167FA0A92E}" type="slidenum">
              <a:rPr lang="en-SG" smtClean="0"/>
              <a:t>‹#›</a:t>
            </a:fld>
            <a:endParaRPr lang="en-SG"/>
          </a:p>
        </p:txBody>
      </p:sp>
    </p:spTree>
    <p:extLst>
      <p:ext uri="{BB962C8B-B14F-4D97-AF65-F5344CB8AC3E}">
        <p14:creationId xmlns:p14="http://schemas.microsoft.com/office/powerpoint/2010/main" val="403732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DD77B-5E15-418E-B460-46723D8B61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62431046-DFF6-44C0-AA53-1154A2BF48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13EB94AB-DBA2-49A1-8F5C-A52825E4BD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20E25C-A2B8-45CC-9261-ABE039D5E816}"/>
              </a:ext>
            </a:extLst>
          </p:cNvPr>
          <p:cNvSpPr>
            <a:spLocks noGrp="1"/>
          </p:cNvSpPr>
          <p:nvPr>
            <p:ph type="dt" sz="half" idx="10"/>
          </p:nvPr>
        </p:nvSpPr>
        <p:spPr/>
        <p:txBody>
          <a:bodyPr/>
          <a:lstStyle/>
          <a:p>
            <a:fld id="{FC97A166-22D0-478B-B219-1965FBC7570F}" type="datetimeFigureOut">
              <a:rPr lang="en-SG" smtClean="0"/>
              <a:t>23/5/2019</a:t>
            </a:fld>
            <a:endParaRPr lang="en-SG"/>
          </a:p>
        </p:txBody>
      </p:sp>
      <p:sp>
        <p:nvSpPr>
          <p:cNvPr id="6" name="Footer Placeholder 5">
            <a:extLst>
              <a:ext uri="{FF2B5EF4-FFF2-40B4-BE49-F238E27FC236}">
                <a16:creationId xmlns:a16="http://schemas.microsoft.com/office/drawing/2014/main" id="{64D08910-175B-4C92-89AA-9D68BD284C4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E025EE9-AD45-4583-9C29-9A2934FDD319}"/>
              </a:ext>
            </a:extLst>
          </p:cNvPr>
          <p:cNvSpPr>
            <a:spLocks noGrp="1"/>
          </p:cNvSpPr>
          <p:nvPr>
            <p:ph type="sldNum" sz="quarter" idx="12"/>
          </p:nvPr>
        </p:nvSpPr>
        <p:spPr/>
        <p:txBody>
          <a:bodyPr/>
          <a:lstStyle/>
          <a:p>
            <a:fld id="{78767B13-C3C8-40AA-A388-49167FA0A92E}" type="slidenum">
              <a:rPr lang="en-SG" smtClean="0"/>
              <a:t>‹#›</a:t>
            </a:fld>
            <a:endParaRPr lang="en-SG"/>
          </a:p>
        </p:txBody>
      </p:sp>
    </p:spTree>
    <p:extLst>
      <p:ext uri="{BB962C8B-B14F-4D97-AF65-F5344CB8AC3E}">
        <p14:creationId xmlns:p14="http://schemas.microsoft.com/office/powerpoint/2010/main" val="3919547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5E3A90-35D1-4797-A632-F735C1C6A5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EF7AF4EA-0D74-4073-B18F-FE09770B8B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DCB1C8C-2607-40EA-AC9A-FDB937CF54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97A166-22D0-478B-B219-1965FBC7570F}" type="datetimeFigureOut">
              <a:rPr lang="en-SG" smtClean="0"/>
              <a:t>23/5/2019</a:t>
            </a:fld>
            <a:endParaRPr lang="en-SG" dirty="0"/>
          </a:p>
        </p:txBody>
      </p:sp>
      <p:sp>
        <p:nvSpPr>
          <p:cNvPr id="5" name="Footer Placeholder 4">
            <a:extLst>
              <a:ext uri="{FF2B5EF4-FFF2-40B4-BE49-F238E27FC236}">
                <a16:creationId xmlns:a16="http://schemas.microsoft.com/office/drawing/2014/main" id="{203F61A2-9DC1-4914-BEC6-B2F8BA4607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dirty="0"/>
          </a:p>
        </p:txBody>
      </p:sp>
      <p:sp>
        <p:nvSpPr>
          <p:cNvPr id="6" name="Slide Number Placeholder 5">
            <a:extLst>
              <a:ext uri="{FF2B5EF4-FFF2-40B4-BE49-F238E27FC236}">
                <a16:creationId xmlns:a16="http://schemas.microsoft.com/office/drawing/2014/main" id="{A9F481A7-807B-4F9D-B3A3-DD258F2112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767B13-C3C8-40AA-A388-49167FA0A92E}" type="slidenum">
              <a:rPr lang="en-SG" smtClean="0"/>
              <a:t>‹#›</a:t>
            </a:fld>
            <a:endParaRPr lang="en-SG"/>
          </a:p>
        </p:txBody>
      </p:sp>
      <p:sp>
        <p:nvSpPr>
          <p:cNvPr id="7" name="Rectangle 6"/>
          <p:cNvSpPr/>
          <p:nvPr userDrawn="1"/>
        </p:nvSpPr>
        <p:spPr>
          <a:xfrm>
            <a:off x="9982200" y="-7432"/>
            <a:ext cx="1800493" cy="307777"/>
          </a:xfrm>
          <a:prstGeom prst="rect">
            <a:avLst/>
          </a:prstGeom>
          <a:noFill/>
        </p:spPr>
        <p:txBody>
          <a:bodyPr wrap="none" lIns="91440" tIns="45720" rIns="91440" bIns="45720">
            <a:spAutoFit/>
          </a:bodyPr>
          <a:lstStyle/>
          <a:p>
            <a:pPr algn="ctr"/>
            <a:r>
              <a:rPr lang="en-US" sz="1400" b="0" cap="none" spc="0" dirty="0">
                <a:ln w="0">
                  <a:noFill/>
                </a:ln>
                <a:solidFill>
                  <a:schemeClr val="tx1"/>
                </a:solidFill>
                <a:effectLst/>
                <a:latin typeface="Arial" panose="020B0604020202020204" pitchFamily="34" charset="0"/>
                <a:cs typeface="Arial" panose="020B0604020202020204" pitchFamily="34" charset="0"/>
              </a:rPr>
              <a:t>Anthony Ng @ 2018</a:t>
            </a:r>
          </a:p>
        </p:txBody>
      </p:sp>
    </p:spTree>
    <p:custDataLst>
      <p:tags r:id="rId13"/>
    </p:custDataLst>
    <p:extLst>
      <p:ext uri="{BB962C8B-B14F-4D97-AF65-F5344CB8AC3E}">
        <p14:creationId xmlns:p14="http://schemas.microsoft.com/office/powerpoint/2010/main" val="994881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hyperlink" Target="http://drewconway.com/zia/2013/3/26/the-data-science-venn-diagram"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hyperlink" Target="https://en.wikipedia.org/wiki/Data_analysis" TargetMode="External"/><Relationship Id="rId4" Type="http://schemas.openxmlformats.org/officeDocument/2006/relationships/hyperlink" Target="about:blank"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hyperlink" Target="https://datascience.stackexchange.com/questions/2403/data-science-without-knowledge-of-a-specific-topic-is-it-worth-pursuing-as-a-ca" TargetMode="Externa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hyperlink" Target="https://en.wikipedia.org/wiki/Data_science"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hyperlink" Target="https://www.mckinsey.com/business-functions/mckinsey-analytics/our-insights/an-executives-guide-to-ai"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mckinsey.com/business-functions/mckinsey-analytics/our-insights/an-executives-guide-to-ai" TargetMode="Externa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hyperlink" Target="https://www.mckinsey.com/business-functions/mckinsey-analytics/our-insights/an-executives-guide-to-ai" TargetMode="Externa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V1eYniJ0Rnk" TargetMode="External"/><Relationship Id="rId1" Type="http://schemas.openxmlformats.org/officeDocument/2006/relationships/tags" Target="../tags/tag20.xml"/><Relationship Id="rId5" Type="http://schemas.openxmlformats.org/officeDocument/2006/relationships/image" Target="../media/image4.jpe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mckinsey.com/business-functions/mckinsey-analytics/our-insights/an-executives-guide-to-ai" TargetMode="Externa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hyperlink" Target="https://bit.ly/2aoQwIx"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hyperlink" Target="http://scikit-learn.org/stable/tutorial/machine_learning_map/index.html"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hyperlink" Target="https://www.worldprogramming.com/blog/credit_scoring_development_pt1"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hyperlink" Target="https://arrow.dit.ie/sciendoc/137/"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hyperlink" Target="https://arrow.dit.ie/sciendoc/137/"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hyperlink" Target="https://arrow.dit.ie/sciendoc/137/"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hyperlink" Target="https://arrow.dit.ie/sciendoc/137/"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hyperlink" Target="https://bit.ly/2iKyw4n" TargetMode="Externa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rdHt3-wPWwY" TargetMode="External"/><Relationship Id="rId1" Type="http://schemas.openxmlformats.org/officeDocument/2006/relationships/tags" Target="../tags/tag34.xml"/><Relationship Id="rId4" Type="http://schemas.openxmlformats.org/officeDocument/2006/relationships/image" Target="../media/image8.jpeg"/></Relationships>
</file>

<file path=ppt/slides/_rels/slide34.xml.rels><?xml version="1.0" encoding="UTF-8" standalone="yes"?>
<Relationships xmlns="http://schemas.openxmlformats.org/package/2006/relationships"><Relationship Id="rId3" Type="http://schemas.openxmlformats.org/officeDocument/2006/relationships/hyperlink" Target="https://owy.mn/2Gxwwn7" TargetMode="Externa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hyperlink" Target="http://www.fico.com/en/blogs/analytics-optimization/using-alternative-data-in-credit-risk-modeling/"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fico.com/en/blogs/analytics-optimization/using-alternative-data-in-credit-risk-modeling/" TargetMode="Externa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hyperlink" Target="http://www.fico.com/en/blogs/analytics-optimization/using-alternative-data-in-credit-risk-modeling/" TargetMode="Externa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3" Type="http://schemas.openxmlformats.org/officeDocument/2006/relationships/hyperlink" Target="http://www.fico.com/en/blogs/analytics-optimization/using-alternative-data-in-credit-risk-modeling/" TargetMode="Externa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hyperlink" Target="http://www.fico.com/en/blogs/analytics-optimization/using-alternative-data-in-credit-risk-modeling/" TargetMode="Externa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3" Type="http://schemas.openxmlformats.org/officeDocument/2006/relationships/hyperlink" Target="https://files.consumerfinance.gov/f/documents/20170214_cfpb_Alt-Data-RFI.pdf" TargetMode="Externa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3" Type="http://schemas.openxmlformats.org/officeDocument/2006/relationships/hyperlink" Target="https://files.consumerfinance.gov/f/documents/20170214_cfpb_Alt-Data-RFI.pdf" TargetMode="Externa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42.xml.rels><?xml version="1.0" encoding="UTF-8" standalone="yes"?>
<Relationships xmlns="http://schemas.openxmlformats.org/package/2006/relationships"><Relationship Id="rId3" Type="http://schemas.openxmlformats.org/officeDocument/2006/relationships/hyperlink" Target="https://owy.mn/2Gxwwn7" TargetMode="Externa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hyperlink" Target="https://bit.ly/2vdxhi9"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hyperlink" Target="https://bit.ly/2vdxhi9" TargetMode="Externa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Business_intelligence" TargetMode="External"/><Relationship Id="rId3" Type="http://schemas.openxmlformats.org/officeDocument/2006/relationships/hyperlink" Target="https://en.wikipedia.org/wiki/Data_cleansing" TargetMode="External"/><Relationship Id="rId7" Type="http://schemas.openxmlformats.org/officeDocument/2006/relationships/hyperlink" Target="https://en.wikipedia.org/wiki/Data_mini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en.wikipedia.org/wiki/Data" TargetMode="External"/><Relationship Id="rId5" Type="http://schemas.openxmlformats.org/officeDocument/2006/relationships/hyperlink" Target="https://en.wikipedia.org/wiki/Data_modeling" TargetMode="External"/><Relationship Id="rId4" Type="http://schemas.openxmlformats.org/officeDocument/2006/relationships/hyperlink" Target="https://en.wikipedia.org/wiki/Data_transformation"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NULL"/></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67.xml.rels><?xml version="1.0" encoding="UTF-8" standalone="yes"?>
<Relationships xmlns="http://schemas.openxmlformats.org/package/2006/relationships"><Relationship Id="rId3" Type="http://schemas.openxmlformats.org/officeDocument/2006/relationships/hyperlink" Target="https://slides.com/anthonytyng/alternative_data/live" TargetMode="External"/><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hyperlink" Target="https://youtu.be/6GUKFoZKf5I"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7.xml.rels><?xml version="1.0" encoding="UTF-8" standalone="yes"?>
<Relationships xmlns="http://schemas.openxmlformats.org/package/2006/relationships"><Relationship Id="rId8" Type="http://schemas.openxmlformats.org/officeDocument/2006/relationships/hyperlink" Target="https://en.wikipedia.org/wiki/Text_analytics" TargetMode="External"/><Relationship Id="rId3" Type="http://schemas.openxmlformats.org/officeDocument/2006/relationships/hyperlink" Target="https://en.wikipedia.org/wiki/Descriptive_statistics" TargetMode="External"/><Relationship Id="rId7" Type="http://schemas.openxmlformats.org/officeDocument/2006/relationships/hyperlink" Target="https://en.wikipedia.org/wiki/Predictive_analytic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en.wikipedia.org/wiki/Hypotheses" TargetMode="External"/><Relationship Id="rId5" Type="http://schemas.openxmlformats.org/officeDocument/2006/relationships/hyperlink" Target="https://en.wikipedia.org/wiki/Statistical_hypothesis_testing" TargetMode="External"/><Relationship Id="rId4" Type="http://schemas.openxmlformats.org/officeDocument/2006/relationships/hyperlink" Target="https://en.wikipedia.org/wiki/Exploratory_data_analysis" TargetMode="External"/><Relationship Id="rId9" Type="http://schemas.openxmlformats.org/officeDocument/2006/relationships/hyperlink" Target="https://en.wikipedia.org/wiki/Unstructured_data"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p:txBody>
          <a:bodyPr>
            <a:normAutofit fontScale="90000"/>
          </a:bodyPr>
          <a:lstStyle/>
          <a:p>
            <a:r>
              <a:rPr lang="en-SG" dirty="0">
                <a:sym typeface="Helvetica Neue"/>
              </a:rPr>
              <a:t>Session 1: Introduction to Machine Learning in Finance</a:t>
            </a:r>
            <a:endParaRPr lang="en-SG" dirty="0"/>
          </a:p>
        </p:txBody>
      </p:sp>
      <p:sp>
        <p:nvSpPr>
          <p:cNvPr id="3" name="Subtitle 2"/>
          <p:cNvSpPr>
            <a:spLocks noGrp="1"/>
          </p:cNvSpPr>
          <p:nvPr>
            <p:ph type="subTitle" idx="1"/>
          </p:nvPr>
        </p:nvSpPr>
        <p:spPr/>
        <p:txBody>
          <a:bodyPr/>
          <a:lstStyle/>
          <a:p>
            <a:endParaRPr lang="en-SG"/>
          </a:p>
        </p:txBody>
      </p:sp>
    </p:spTree>
    <p:custDataLst>
      <p:tags r:id="rId1"/>
    </p:custDataLst>
    <p:extLst>
      <p:ext uri="{BB962C8B-B14F-4D97-AF65-F5344CB8AC3E}">
        <p14:creationId xmlns:p14="http://schemas.microsoft.com/office/powerpoint/2010/main" val="2821382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p:txBody>
          <a:bodyPr/>
          <a:lstStyle/>
          <a:p>
            <a:r>
              <a:rPr lang="en-US"/>
              <a:t>What is Data Science?</a:t>
            </a:r>
          </a:p>
        </p:txBody>
      </p:sp>
      <p:sp>
        <p:nvSpPr>
          <p:cNvPr id="296" name="Shape 296"/>
          <p:cNvSpPr txBox="1">
            <a:spLocks noGrp="1"/>
          </p:cNvSpPr>
          <p:nvPr>
            <p:ph idx="1"/>
          </p:nvPr>
        </p:nvSpPr>
        <p:spPr/>
        <p:txBody>
          <a:bodyPr>
            <a:normAutofit/>
          </a:bodyPr>
          <a:lstStyle/>
          <a:p>
            <a:r>
              <a:rPr lang="en-SG" dirty="0"/>
              <a:t>Includes data analysis</a:t>
            </a:r>
          </a:p>
          <a:p>
            <a:r>
              <a:rPr lang="en-SG" dirty="0"/>
              <a:t>Goes much beyond</a:t>
            </a:r>
          </a:p>
          <a:p>
            <a:r>
              <a:rPr lang="en-SG" dirty="0"/>
              <a:t>Data Scientist end goal? Insight discovery</a:t>
            </a:r>
          </a:p>
          <a:p>
            <a:r>
              <a:rPr lang="en-SG" dirty="0"/>
              <a:t>Data Scientist </a:t>
            </a:r>
          </a:p>
          <a:p>
            <a:pPr lvl="1"/>
            <a:r>
              <a:rPr lang="en-SG" dirty="0"/>
              <a:t>Interests is aligned with company goals</a:t>
            </a:r>
          </a:p>
          <a:p>
            <a:pPr lvl="1"/>
            <a:r>
              <a:rPr lang="en-SG" dirty="0"/>
              <a:t>Proposed the hypothesis or questions</a:t>
            </a:r>
          </a:p>
          <a:p>
            <a:r>
              <a:rPr lang="en-SG" dirty="0"/>
              <a:t>Data Analyst goes about answering those questions</a:t>
            </a:r>
          </a:p>
        </p:txBody>
      </p:sp>
      <p:sp>
        <p:nvSpPr>
          <p:cNvPr id="297" name="Shape 297"/>
          <p:cNvSpPr txBox="1">
            <a:spLocks noGrp="1"/>
          </p:cNvSpPr>
          <p:nvPr>
            <p:ph type="sldNum" sz="quarter" idx="12"/>
          </p:nvPr>
        </p:nvSpPr>
        <p:spPr/>
        <p:txBody>
          <a:bodyPr/>
          <a:lstStyle/>
          <a:p>
            <a:fld id="{00000000-1234-1234-1234-123412341234}" type="slidenum">
              <a:rPr lang="en-US" smtClean="0"/>
              <a:pPr/>
              <a:t>10</a:t>
            </a:fld>
            <a:endParaRPr lang="en-US"/>
          </a:p>
        </p:txBody>
      </p:sp>
    </p:spTree>
    <p:custDataLst>
      <p:tags r:id="rId1"/>
    </p:custDataLst>
    <p:extLst>
      <p:ext uri="{BB962C8B-B14F-4D97-AF65-F5344CB8AC3E}">
        <p14:creationId xmlns:p14="http://schemas.microsoft.com/office/powerpoint/2010/main" val="965422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5" name="Title 4">
            <a:extLst>
              <a:ext uri="{FF2B5EF4-FFF2-40B4-BE49-F238E27FC236}">
                <a16:creationId xmlns:a16="http://schemas.microsoft.com/office/drawing/2014/main" id="{DA8ADB30-6370-4208-80EA-095C2627AE84}"/>
              </a:ext>
            </a:extLst>
          </p:cNvPr>
          <p:cNvSpPr>
            <a:spLocks noGrp="1"/>
          </p:cNvSpPr>
          <p:nvPr>
            <p:ph type="title"/>
          </p:nvPr>
        </p:nvSpPr>
        <p:spPr/>
        <p:txBody>
          <a:bodyPr/>
          <a:lstStyle/>
          <a:p>
            <a:endParaRPr lang="en-SG"/>
          </a:p>
        </p:txBody>
      </p:sp>
      <p:pic>
        <p:nvPicPr>
          <p:cNvPr id="302" name="Shape 302" descr="Data_Science_VD.png"/>
          <p:cNvPicPr preferRelativeResize="0">
            <a:picLocks noGrp="1" noChangeAspect="1"/>
          </p:cNvPicPr>
          <p:nvPr>
            <p:ph idx="1"/>
          </p:nvPr>
        </p:nvPicPr>
        <p:blipFill rotWithShape="1">
          <a:blip r:embed="rId4"/>
          <a:stretch/>
        </p:blipFill>
        <p:spPr>
          <a:xfrm>
            <a:off x="3111500" y="558439"/>
            <a:ext cx="6591300" cy="6291696"/>
          </a:xfrm>
          <a:prstGeom prst="rect">
            <a:avLst/>
          </a:prstGeom>
        </p:spPr>
      </p:pic>
      <p:sp>
        <p:nvSpPr>
          <p:cNvPr id="303" name="Shape 303"/>
          <p:cNvSpPr txBox="1"/>
          <p:nvPr/>
        </p:nvSpPr>
        <p:spPr>
          <a:xfrm>
            <a:off x="928687" y="5766912"/>
            <a:ext cx="2068450" cy="280225"/>
          </a:xfrm>
          <a:prstGeom prst="rect">
            <a:avLst/>
          </a:prstGeom>
          <a:noFill/>
          <a:ln>
            <a:noFill/>
          </a:ln>
        </p:spPr>
        <p:txBody>
          <a:bodyPr spcFirstLastPara="1" wrap="square" lIns="25400" tIns="25400" rIns="25400" bIns="25400" anchor="ctr" anchorCtr="0">
            <a:noAutofit/>
          </a:bodyPr>
          <a:lstStyle/>
          <a:p>
            <a:pPr algn="ctr">
              <a:buClr>
                <a:srgbClr val="000000"/>
              </a:buClr>
              <a:buSzPts val="3000"/>
            </a:pPr>
            <a:r>
              <a:rPr lang="en-US" sz="1500" b="1" dirty="0">
                <a:solidFill>
                  <a:srgbClr val="000000"/>
                </a:solidFill>
                <a:latin typeface="Helvetica Neue"/>
                <a:ea typeface="Helvetica Neue"/>
                <a:cs typeface="Helvetica Neue"/>
                <a:sym typeface="Helvetica Neue"/>
              </a:rPr>
              <a:t>Source: </a:t>
            </a:r>
            <a:r>
              <a:rPr lang="en-US" sz="1500" b="1" u="sng" dirty="0">
                <a:solidFill>
                  <a:schemeClr val="hlink"/>
                </a:solidFill>
                <a:latin typeface="Helvetica Neue"/>
                <a:ea typeface="Helvetica Neue"/>
                <a:cs typeface="Helvetica Neue"/>
                <a:sym typeface="Helvetica Neue"/>
                <a:hlinkClick r:id="rId5"/>
              </a:rPr>
              <a:t>Drew Conway</a:t>
            </a:r>
            <a:endParaRPr sz="900" dirty="0"/>
          </a:p>
        </p:txBody>
      </p:sp>
    </p:spTree>
    <p:custDataLst>
      <p:tags r:id="rId1"/>
    </p:custDataLst>
    <p:extLst>
      <p:ext uri="{BB962C8B-B14F-4D97-AF65-F5344CB8AC3E}">
        <p14:creationId xmlns:p14="http://schemas.microsoft.com/office/powerpoint/2010/main" val="2613434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p:txBody>
          <a:bodyPr/>
          <a:lstStyle/>
          <a:p>
            <a:r>
              <a:rPr lang="en-US"/>
              <a:t>Some Terminologies</a:t>
            </a:r>
          </a:p>
        </p:txBody>
      </p:sp>
      <p:sp>
        <p:nvSpPr>
          <p:cNvPr id="309" name="Shape 309"/>
          <p:cNvSpPr txBox="1">
            <a:spLocks noGrp="1"/>
          </p:cNvSpPr>
          <p:nvPr>
            <p:ph idx="1"/>
          </p:nvPr>
        </p:nvSpPr>
        <p:spPr/>
        <p:txBody>
          <a:bodyPr>
            <a:normAutofit fontScale="92500" lnSpcReduction="20000"/>
          </a:bodyPr>
          <a:lstStyle/>
          <a:p>
            <a:r>
              <a:rPr lang="en-SG">
                <a:hlinkClick r:id="rId4"/>
              </a:rPr>
              <a:t>Analytics</a:t>
            </a:r>
            <a:endParaRPr lang="en-SG"/>
          </a:p>
          <a:p>
            <a:pPr lvl="1"/>
            <a:r>
              <a:rPr lang="en-SG"/>
              <a:t>Analytics is the discovery, interpretation, and communication of meaningful patterns in data. Especially valuable in areas rich with recorded information, analytics relies on the simultaneous application of statistics, computer programming and operations research to quantify performance.</a:t>
            </a:r>
          </a:p>
          <a:p>
            <a:pPr lvl="1"/>
            <a:r>
              <a:rPr lang="en-SG"/>
              <a:t>Multidisciplinary. </a:t>
            </a:r>
          </a:p>
          <a:p>
            <a:pPr lvl="1"/>
            <a:r>
              <a:rPr lang="en-SG"/>
              <a:t>Extensive use of data analysis. </a:t>
            </a:r>
          </a:p>
          <a:p>
            <a:pPr lvl="1"/>
            <a:r>
              <a:rPr lang="en-SG"/>
              <a:t>Insights used to recommend action or to guide business decision making.</a:t>
            </a:r>
          </a:p>
          <a:p>
            <a:pPr lvl="1"/>
            <a:r>
              <a:rPr lang="en-SG"/>
              <a:t>Individual analyses forms part of it</a:t>
            </a:r>
          </a:p>
          <a:p>
            <a:pPr lvl="1"/>
            <a:r>
              <a:rPr lang="en-SG"/>
              <a:t>Concerned with the entire methodology. </a:t>
            </a:r>
          </a:p>
          <a:p>
            <a:r>
              <a:rPr lang="en-SG">
                <a:hlinkClick r:id="rId5"/>
              </a:rPr>
              <a:t>Analysis</a:t>
            </a:r>
            <a:endParaRPr lang="en-SG"/>
          </a:p>
          <a:p>
            <a:pPr lvl="1"/>
            <a:r>
              <a:rPr lang="en-SG"/>
              <a:t>Extensive use of mathematics and statistics</a:t>
            </a:r>
          </a:p>
          <a:p>
            <a:pPr lvl="1"/>
            <a:r>
              <a:rPr lang="en-SG"/>
              <a:t>Make use of descriptive techniques and predictive models</a:t>
            </a:r>
          </a:p>
        </p:txBody>
      </p:sp>
      <p:sp>
        <p:nvSpPr>
          <p:cNvPr id="310" name="Shape 310"/>
          <p:cNvSpPr txBox="1">
            <a:spLocks noGrp="1"/>
          </p:cNvSpPr>
          <p:nvPr>
            <p:ph type="sldNum" sz="quarter" idx="12"/>
          </p:nvPr>
        </p:nvSpPr>
        <p:spPr/>
        <p:txBody>
          <a:bodyPr/>
          <a:lstStyle/>
          <a:p>
            <a:fld id="{00000000-1234-1234-1234-123412341234}" type="slidenum">
              <a:rPr lang="en-US" smtClean="0"/>
              <a:pPr/>
              <a:t>12</a:t>
            </a:fld>
            <a:endParaRPr lang="en-US"/>
          </a:p>
        </p:txBody>
      </p:sp>
    </p:spTree>
    <p:custDataLst>
      <p:tags r:id="rId1"/>
    </p:custDataLst>
    <p:extLst>
      <p:ext uri="{BB962C8B-B14F-4D97-AF65-F5344CB8AC3E}">
        <p14:creationId xmlns:p14="http://schemas.microsoft.com/office/powerpoint/2010/main" val="2420093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2" name="Title 1">
            <a:extLst>
              <a:ext uri="{FF2B5EF4-FFF2-40B4-BE49-F238E27FC236}">
                <a16:creationId xmlns:a16="http://schemas.microsoft.com/office/drawing/2014/main" id="{43AEFC0D-7B96-422C-8DED-56DF6F7F3E7B}"/>
              </a:ext>
            </a:extLst>
          </p:cNvPr>
          <p:cNvSpPr>
            <a:spLocks noGrp="1"/>
          </p:cNvSpPr>
          <p:nvPr>
            <p:ph type="title"/>
          </p:nvPr>
        </p:nvSpPr>
        <p:spPr/>
        <p:txBody>
          <a:bodyPr/>
          <a:lstStyle/>
          <a:p>
            <a:endParaRPr lang="en-SG"/>
          </a:p>
        </p:txBody>
      </p:sp>
      <p:pic>
        <p:nvPicPr>
          <p:cNvPr id="315" name="Shape 315" descr="aiQeT.png"/>
          <p:cNvPicPr preferRelativeResize="0">
            <a:picLocks noGrp="1" noChangeAspect="1"/>
          </p:cNvPicPr>
          <p:nvPr>
            <p:ph idx="1"/>
          </p:nvPr>
        </p:nvPicPr>
        <p:blipFill rotWithShape="1">
          <a:blip r:embed="rId4">
            <a:alphaModFix/>
          </a:blip>
          <a:stretch/>
        </p:blipFill>
        <p:spPr>
          <a:xfrm>
            <a:off x="3365500" y="318294"/>
            <a:ext cx="6413500" cy="6413500"/>
          </a:xfrm>
        </p:spPr>
      </p:pic>
      <p:sp>
        <p:nvSpPr>
          <p:cNvPr id="316" name="Shape 316"/>
          <p:cNvSpPr txBox="1"/>
          <p:nvPr/>
        </p:nvSpPr>
        <p:spPr>
          <a:xfrm>
            <a:off x="203201" y="5766913"/>
            <a:ext cx="2927954" cy="265588"/>
          </a:xfrm>
          <a:prstGeom prst="rect">
            <a:avLst/>
          </a:prstGeom>
          <a:noFill/>
          <a:ln>
            <a:noFill/>
          </a:ln>
        </p:spPr>
        <p:txBody>
          <a:bodyPr spcFirstLastPara="1" wrap="square" lIns="25400" tIns="25400" rIns="25400" bIns="25400" anchor="ctr" anchorCtr="0">
            <a:noAutofit/>
          </a:bodyPr>
          <a:lstStyle/>
          <a:p>
            <a:pPr algn="ctr">
              <a:buClr>
                <a:srgbClr val="000000"/>
              </a:buClr>
              <a:buSzPts val="3000"/>
            </a:pPr>
            <a:r>
              <a:rPr lang="en-US" sz="1500" b="1" dirty="0">
                <a:solidFill>
                  <a:srgbClr val="000000"/>
                </a:solidFill>
                <a:latin typeface="Helvetica Neue"/>
                <a:ea typeface="Helvetica Neue"/>
                <a:cs typeface="Helvetica Neue"/>
                <a:sym typeface="Helvetica Neue"/>
              </a:rPr>
              <a:t>Source: </a:t>
            </a:r>
            <a:r>
              <a:rPr lang="en-US" sz="1500" b="1" u="sng" dirty="0">
                <a:solidFill>
                  <a:schemeClr val="hlink"/>
                </a:solidFill>
                <a:latin typeface="Helvetica Neue"/>
                <a:ea typeface="Helvetica Neue"/>
                <a:cs typeface="Helvetica Neue"/>
                <a:sym typeface="Helvetica Neue"/>
                <a:hlinkClick r:id="rId5"/>
              </a:rPr>
              <a:t>Stephan </a:t>
            </a:r>
            <a:r>
              <a:rPr lang="en-US" sz="1500" b="1" u="sng" dirty="0" err="1">
                <a:solidFill>
                  <a:schemeClr val="hlink"/>
                </a:solidFill>
                <a:latin typeface="Helvetica Neue"/>
                <a:ea typeface="Helvetica Neue"/>
                <a:cs typeface="Helvetica Neue"/>
                <a:sym typeface="Helvetica Neue"/>
                <a:hlinkClick r:id="rId5"/>
              </a:rPr>
              <a:t>Kolassa</a:t>
            </a:r>
            <a:endParaRPr sz="900" dirty="0"/>
          </a:p>
        </p:txBody>
      </p:sp>
    </p:spTree>
    <p:custDataLst>
      <p:tags r:id="rId1"/>
    </p:custDataLst>
    <p:extLst>
      <p:ext uri="{BB962C8B-B14F-4D97-AF65-F5344CB8AC3E}">
        <p14:creationId xmlns:p14="http://schemas.microsoft.com/office/powerpoint/2010/main" val="4188523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p:txBody>
          <a:bodyPr/>
          <a:lstStyle/>
          <a:p>
            <a:r>
              <a:rPr lang="en-US"/>
              <a:t>What is Data Science?</a:t>
            </a:r>
          </a:p>
        </p:txBody>
      </p:sp>
      <p:sp>
        <p:nvSpPr>
          <p:cNvPr id="322" name="Shape 322"/>
          <p:cNvSpPr txBox="1">
            <a:spLocks noGrp="1"/>
          </p:cNvSpPr>
          <p:nvPr>
            <p:ph idx="1"/>
          </p:nvPr>
        </p:nvSpPr>
        <p:spPr/>
        <p:txBody>
          <a:bodyPr/>
          <a:lstStyle/>
          <a:p>
            <a:r>
              <a:rPr lang="en-SG"/>
              <a:t>Data science, also known as data-driven science, is an interdisciplinary field of scientific methods, processes, algorithms and systems to extract knowledge or insights from data in various forms, either structured or unstructured, similar to data mining.</a:t>
            </a:r>
          </a:p>
          <a:p>
            <a:r>
              <a:rPr lang="en-SG"/>
              <a:t>Data science is a "concept to unify statistics, data analysis, machine learning and their related methods" in order to "understand and analyse actual phenomena" with data. </a:t>
            </a:r>
          </a:p>
        </p:txBody>
      </p:sp>
      <p:sp>
        <p:nvSpPr>
          <p:cNvPr id="323" name="Shape 323"/>
          <p:cNvSpPr txBox="1">
            <a:spLocks noGrp="1"/>
          </p:cNvSpPr>
          <p:nvPr>
            <p:ph type="sldNum" sz="quarter" idx="12"/>
          </p:nvPr>
        </p:nvSpPr>
        <p:spPr/>
        <p:txBody>
          <a:bodyPr/>
          <a:lstStyle/>
          <a:p>
            <a:fld id="{00000000-1234-1234-1234-123412341234}" type="slidenum">
              <a:rPr lang="en-US" smtClean="0"/>
              <a:pPr/>
              <a:t>14</a:t>
            </a:fld>
            <a:endParaRPr lang="en-US"/>
          </a:p>
        </p:txBody>
      </p:sp>
      <p:sp>
        <p:nvSpPr>
          <p:cNvPr id="324" name="Shape 324"/>
          <p:cNvSpPr txBox="1"/>
          <p:nvPr/>
        </p:nvSpPr>
        <p:spPr>
          <a:xfrm>
            <a:off x="546100" y="6297264"/>
            <a:ext cx="2254441" cy="281336"/>
          </a:xfrm>
          <a:prstGeom prst="rect">
            <a:avLst/>
          </a:prstGeom>
          <a:noFill/>
          <a:ln>
            <a:noFill/>
          </a:ln>
        </p:spPr>
        <p:txBody>
          <a:bodyPr spcFirstLastPara="1" wrap="square" lIns="25400" tIns="25400" rIns="25400" bIns="25400" anchor="ctr" anchorCtr="0">
            <a:noAutofit/>
          </a:bodyPr>
          <a:lstStyle/>
          <a:p>
            <a:pPr algn="ctr">
              <a:buClr>
                <a:srgbClr val="000000"/>
              </a:buClr>
              <a:buSzPts val="3000"/>
            </a:pPr>
            <a:r>
              <a:rPr lang="en-US" sz="1500" b="1" dirty="0">
                <a:solidFill>
                  <a:srgbClr val="000000"/>
                </a:solidFill>
                <a:latin typeface="Helvetica Neue"/>
                <a:ea typeface="Helvetica Neue"/>
                <a:cs typeface="Helvetica Neue"/>
                <a:sym typeface="Helvetica Neue"/>
              </a:rPr>
              <a:t>Source: </a:t>
            </a:r>
            <a:r>
              <a:rPr lang="en-US" sz="1500" b="1" u="sng" dirty="0">
                <a:solidFill>
                  <a:schemeClr val="hlink"/>
                </a:solidFill>
                <a:latin typeface="Helvetica Neue"/>
                <a:ea typeface="Helvetica Neue"/>
                <a:cs typeface="Helvetica Neue"/>
                <a:sym typeface="Helvetica Neue"/>
                <a:hlinkClick r:id="rId4"/>
              </a:rPr>
              <a:t>Wikipedia</a:t>
            </a:r>
            <a:endParaRPr sz="900" dirty="0"/>
          </a:p>
        </p:txBody>
      </p:sp>
    </p:spTree>
    <p:custDataLst>
      <p:tags r:id="rId1"/>
    </p:custDataLst>
    <p:extLst>
      <p:ext uri="{BB962C8B-B14F-4D97-AF65-F5344CB8AC3E}">
        <p14:creationId xmlns:p14="http://schemas.microsoft.com/office/powerpoint/2010/main" val="1602390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p:txBody>
          <a:bodyPr/>
          <a:lstStyle/>
          <a:p>
            <a:r>
              <a:rPr lang="en-US" dirty="0"/>
              <a:t>Machine Learning</a:t>
            </a:r>
          </a:p>
        </p:txBody>
      </p:sp>
      <p:sp>
        <p:nvSpPr>
          <p:cNvPr id="378" name="Shape 378"/>
          <p:cNvSpPr txBox="1">
            <a:spLocks noGrp="1"/>
          </p:cNvSpPr>
          <p:nvPr>
            <p:ph type="body" idx="1"/>
          </p:nvPr>
        </p:nvSpPr>
        <p:spPr/>
        <p:txBody>
          <a:bodyPr>
            <a:normAutofit fontScale="92500" lnSpcReduction="10000"/>
          </a:bodyPr>
          <a:lstStyle/>
          <a:p>
            <a:r>
              <a:rPr lang="en-SG"/>
              <a:t>[Machine Learning is the] field of study that gives computers the ability to learn without being explicitly programmed.</a:t>
            </a:r>
          </a:p>
          <a:p>
            <a:endParaRPr lang="en-SG"/>
          </a:p>
          <a:p>
            <a:r>
              <a:rPr lang="en-SG"/>
              <a:t>Arthur Samuel, 1959</a:t>
            </a:r>
          </a:p>
          <a:p>
            <a:endParaRPr lang="en-SG"/>
          </a:p>
        </p:txBody>
      </p:sp>
    </p:spTree>
    <p:custDataLst>
      <p:tags r:id="rId1"/>
    </p:custDataLst>
    <p:extLst>
      <p:ext uri="{BB962C8B-B14F-4D97-AF65-F5344CB8AC3E}">
        <p14:creationId xmlns:p14="http://schemas.microsoft.com/office/powerpoint/2010/main" val="4016631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p:txBody>
          <a:bodyPr/>
          <a:lstStyle/>
          <a:p>
            <a:r>
              <a:rPr lang="en-US"/>
              <a:t>Why Machine Learning?</a:t>
            </a:r>
          </a:p>
        </p:txBody>
      </p:sp>
      <p:sp>
        <p:nvSpPr>
          <p:cNvPr id="384" name="Shape 384"/>
          <p:cNvSpPr txBox="1">
            <a:spLocks noGrp="1"/>
          </p:cNvSpPr>
          <p:nvPr>
            <p:ph idx="1"/>
          </p:nvPr>
        </p:nvSpPr>
        <p:spPr/>
        <p:txBody>
          <a:bodyPr/>
          <a:lstStyle/>
          <a:p>
            <a:r>
              <a:rPr lang="en-SG" dirty="0"/>
              <a:t>Set rules versus ML</a:t>
            </a:r>
          </a:p>
          <a:p>
            <a:pPr lvl="1"/>
            <a:r>
              <a:rPr lang="en-SG" dirty="0"/>
              <a:t>E.g., Spam filtering</a:t>
            </a:r>
          </a:p>
          <a:p>
            <a:r>
              <a:rPr lang="en-SG" dirty="0"/>
              <a:t>ML is great for:</a:t>
            </a:r>
          </a:p>
          <a:p>
            <a:pPr lvl="1"/>
            <a:r>
              <a:rPr lang="en-SG" dirty="0"/>
              <a:t>Problems the requires a lot of hand-tuning or long list of rules</a:t>
            </a:r>
          </a:p>
          <a:p>
            <a:pPr lvl="1"/>
            <a:r>
              <a:rPr lang="en-SG" dirty="0"/>
              <a:t>Complex problems </a:t>
            </a:r>
          </a:p>
          <a:p>
            <a:pPr lvl="1"/>
            <a:r>
              <a:rPr lang="en-SG" dirty="0"/>
              <a:t>Evolving environment: Adapts to new data</a:t>
            </a:r>
          </a:p>
          <a:p>
            <a:pPr lvl="1"/>
            <a:r>
              <a:rPr lang="en-SG" dirty="0"/>
              <a:t>Pattern discovery / Provides insights</a:t>
            </a:r>
          </a:p>
          <a:p>
            <a:endParaRPr lang="en-SG" dirty="0"/>
          </a:p>
          <a:p>
            <a:endParaRPr lang="en-SG" dirty="0"/>
          </a:p>
        </p:txBody>
      </p:sp>
      <p:sp>
        <p:nvSpPr>
          <p:cNvPr id="2" name="TextBox 1"/>
          <p:cNvSpPr txBox="1"/>
          <p:nvPr/>
        </p:nvSpPr>
        <p:spPr>
          <a:xfrm>
            <a:off x="838200" y="6176963"/>
            <a:ext cx="5767476" cy="369332"/>
          </a:xfrm>
          <a:prstGeom prst="rect">
            <a:avLst/>
          </a:prstGeom>
          <a:noFill/>
        </p:spPr>
        <p:txBody>
          <a:bodyPr wrap="none" rtlCol="0">
            <a:spAutoFit/>
          </a:bodyPr>
          <a:lstStyle/>
          <a:p>
            <a:r>
              <a:rPr lang="en-SG" b="1" dirty="0"/>
              <a:t>Good Resource</a:t>
            </a:r>
            <a:r>
              <a:rPr lang="en-SG" dirty="0"/>
              <a:t>: McKinsey’s </a:t>
            </a:r>
            <a:r>
              <a:rPr lang="en-US" dirty="0">
                <a:hlinkClick r:id="rId4"/>
              </a:rPr>
              <a:t>An executive’s guide to AI</a:t>
            </a:r>
            <a:endParaRPr lang="en-SG" dirty="0"/>
          </a:p>
        </p:txBody>
      </p:sp>
    </p:spTree>
    <p:custDataLst>
      <p:tags r:id="rId1"/>
    </p:custDataLst>
    <p:extLst>
      <p:ext uri="{BB962C8B-B14F-4D97-AF65-F5344CB8AC3E}">
        <p14:creationId xmlns:p14="http://schemas.microsoft.com/office/powerpoint/2010/main" val="3108575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Types of Machine Learning Algorithms – When to use it?</a:t>
            </a:r>
          </a:p>
        </p:txBody>
      </p:sp>
      <p:sp>
        <p:nvSpPr>
          <p:cNvPr id="3" name="Content Placeholder 2"/>
          <p:cNvSpPr>
            <a:spLocks noGrp="1"/>
          </p:cNvSpPr>
          <p:nvPr>
            <p:ph idx="1"/>
          </p:nvPr>
        </p:nvSpPr>
        <p:spPr/>
        <p:txBody>
          <a:bodyPr>
            <a:normAutofit/>
          </a:bodyPr>
          <a:lstStyle/>
          <a:p>
            <a:r>
              <a:rPr lang="en-SG" dirty="0"/>
              <a:t>Supervised</a:t>
            </a:r>
          </a:p>
          <a:p>
            <a:pPr lvl="1"/>
            <a:r>
              <a:rPr lang="en-SG" dirty="0"/>
              <a:t>You know how to classify the input data and the type of behaviour you want to predict, but you need the algorithm to calculate it for you on new data</a:t>
            </a:r>
          </a:p>
          <a:p>
            <a:r>
              <a:rPr lang="en-SG" dirty="0"/>
              <a:t>Unsupervised</a:t>
            </a:r>
          </a:p>
          <a:p>
            <a:pPr lvl="1"/>
            <a:r>
              <a:rPr lang="en-SG" dirty="0"/>
              <a:t>You do not know how to classify the data, and you want the algorithm to find patterns and classify the data for you</a:t>
            </a:r>
          </a:p>
          <a:p>
            <a:r>
              <a:rPr lang="en-SG" dirty="0"/>
              <a:t>Reinforcement Learning</a:t>
            </a:r>
          </a:p>
          <a:p>
            <a:pPr lvl="1"/>
            <a:r>
              <a:rPr lang="en-SG" dirty="0"/>
              <a:t>You don’t have a lot of training data; you cannot clearly define the ideal end state; or the only way to learn about the environment is to interact with it</a:t>
            </a:r>
          </a:p>
          <a:p>
            <a:endParaRPr lang="en-SG" dirty="0"/>
          </a:p>
          <a:p>
            <a:endParaRPr lang="en-SG" dirty="0"/>
          </a:p>
        </p:txBody>
      </p:sp>
      <p:sp>
        <p:nvSpPr>
          <p:cNvPr id="4" name="TextBox 3"/>
          <p:cNvSpPr txBox="1"/>
          <p:nvPr/>
        </p:nvSpPr>
        <p:spPr>
          <a:xfrm>
            <a:off x="838200" y="6176963"/>
            <a:ext cx="4893840" cy="369332"/>
          </a:xfrm>
          <a:prstGeom prst="rect">
            <a:avLst/>
          </a:prstGeom>
          <a:noFill/>
        </p:spPr>
        <p:txBody>
          <a:bodyPr wrap="none" rtlCol="0">
            <a:spAutoFit/>
          </a:bodyPr>
          <a:lstStyle/>
          <a:p>
            <a:r>
              <a:rPr lang="en-SG" b="1" dirty="0"/>
              <a:t>Source</a:t>
            </a:r>
            <a:r>
              <a:rPr lang="en-SG" dirty="0"/>
              <a:t>: McKinsey’s </a:t>
            </a:r>
            <a:r>
              <a:rPr lang="en-US" dirty="0">
                <a:hlinkClick r:id="rId3"/>
              </a:rPr>
              <a:t>An executive’s guide to AI</a:t>
            </a:r>
            <a:endParaRPr lang="en-SG" dirty="0"/>
          </a:p>
        </p:txBody>
      </p:sp>
    </p:spTree>
    <p:custDataLst>
      <p:tags r:id="rId1"/>
    </p:custDataLst>
    <p:extLst>
      <p:ext uri="{BB962C8B-B14F-4D97-AF65-F5344CB8AC3E}">
        <p14:creationId xmlns:p14="http://schemas.microsoft.com/office/powerpoint/2010/main" val="684303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Shape 389"/>
          <p:cNvSpPr txBox="1">
            <a:spLocks noGrp="1"/>
          </p:cNvSpPr>
          <p:nvPr>
            <p:ph type="title"/>
          </p:nvPr>
        </p:nvSpPr>
        <p:spPr/>
        <p:txBody>
          <a:bodyPr>
            <a:normAutofit/>
          </a:bodyPr>
          <a:lstStyle/>
          <a:p>
            <a:r>
              <a:rPr lang="en-SG" dirty="0"/>
              <a:t>Types of Machine Learning Algorithms</a:t>
            </a:r>
          </a:p>
        </p:txBody>
      </p:sp>
      <p:sp>
        <p:nvSpPr>
          <p:cNvPr id="390" name="Shape 390"/>
          <p:cNvSpPr txBox="1">
            <a:spLocks noGrp="1"/>
          </p:cNvSpPr>
          <p:nvPr>
            <p:ph idx="1"/>
          </p:nvPr>
        </p:nvSpPr>
        <p:spPr/>
        <p:txBody>
          <a:bodyPr>
            <a:normAutofit lnSpcReduction="10000"/>
          </a:bodyPr>
          <a:lstStyle/>
          <a:p>
            <a:r>
              <a:rPr lang="en-SG"/>
              <a:t>Supervised</a:t>
            </a:r>
          </a:p>
          <a:p>
            <a:pPr lvl="1"/>
            <a:r>
              <a:rPr lang="en-SG"/>
              <a:t>Regression</a:t>
            </a:r>
          </a:p>
          <a:p>
            <a:pPr lvl="2"/>
            <a:r>
              <a:rPr lang="en-SG"/>
              <a:t>Linear Regression, Penalised Methods, Tree based</a:t>
            </a:r>
          </a:p>
          <a:p>
            <a:pPr lvl="1"/>
            <a:r>
              <a:rPr lang="en-SG"/>
              <a:t>Classification</a:t>
            </a:r>
          </a:p>
          <a:p>
            <a:pPr lvl="2"/>
            <a:r>
              <a:rPr lang="en-SG"/>
              <a:t>Logistic Regression, Tree based, Bagging, Boosting</a:t>
            </a:r>
          </a:p>
          <a:p>
            <a:r>
              <a:rPr lang="en-SG"/>
              <a:t>Unsupervised</a:t>
            </a:r>
          </a:p>
          <a:p>
            <a:pPr lvl="1"/>
            <a:r>
              <a:rPr lang="en-SG"/>
              <a:t>Clustering</a:t>
            </a:r>
          </a:p>
          <a:p>
            <a:pPr lvl="1"/>
            <a:r>
              <a:rPr lang="en-SG"/>
              <a:t>Visualisation / Dimensionality Reduction</a:t>
            </a:r>
          </a:p>
          <a:p>
            <a:pPr lvl="1"/>
            <a:r>
              <a:rPr lang="en-SG"/>
              <a:t>Association rule learning</a:t>
            </a:r>
          </a:p>
          <a:p>
            <a:r>
              <a:rPr lang="en-SG"/>
              <a:t>Semi-supervised</a:t>
            </a:r>
          </a:p>
          <a:p>
            <a:r>
              <a:rPr lang="en-SG"/>
              <a:t>Reinforcement Learning</a:t>
            </a:r>
          </a:p>
        </p:txBody>
      </p:sp>
      <p:sp>
        <p:nvSpPr>
          <p:cNvPr id="4" name="TextBox 3"/>
          <p:cNvSpPr txBox="1"/>
          <p:nvPr/>
        </p:nvSpPr>
        <p:spPr>
          <a:xfrm>
            <a:off x="838200" y="6176963"/>
            <a:ext cx="5767476" cy="369332"/>
          </a:xfrm>
          <a:prstGeom prst="rect">
            <a:avLst/>
          </a:prstGeom>
          <a:noFill/>
        </p:spPr>
        <p:txBody>
          <a:bodyPr wrap="none" rtlCol="0">
            <a:spAutoFit/>
          </a:bodyPr>
          <a:lstStyle/>
          <a:p>
            <a:r>
              <a:rPr lang="en-SG" b="1" dirty="0"/>
              <a:t>Good Resource</a:t>
            </a:r>
            <a:r>
              <a:rPr lang="en-SG" dirty="0"/>
              <a:t>: McKinsey’s </a:t>
            </a:r>
            <a:r>
              <a:rPr lang="en-US" dirty="0">
                <a:hlinkClick r:id="rId4"/>
              </a:rPr>
              <a:t>An executive’s guide to AI</a:t>
            </a:r>
            <a:endParaRPr lang="en-SG" dirty="0"/>
          </a:p>
        </p:txBody>
      </p:sp>
    </p:spTree>
    <p:custDataLst>
      <p:tags r:id="rId1"/>
    </p:custDataLst>
    <p:extLst>
      <p:ext uri="{BB962C8B-B14F-4D97-AF65-F5344CB8AC3E}">
        <p14:creationId xmlns:p14="http://schemas.microsoft.com/office/powerpoint/2010/main" val="268007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p:txBody>
          <a:bodyPr/>
          <a:lstStyle/>
          <a:p>
            <a:r>
              <a:rPr lang="en-US"/>
              <a:t>Reinforcement Learning - 2015 </a:t>
            </a:r>
          </a:p>
        </p:txBody>
      </p:sp>
      <p:pic>
        <p:nvPicPr>
          <p:cNvPr id="3" name="Online Media 2">
            <a:hlinkClick r:id="" action="ppaction://media"/>
            <a:extLst>
              <a:ext uri="{FF2B5EF4-FFF2-40B4-BE49-F238E27FC236}">
                <a16:creationId xmlns:a16="http://schemas.microsoft.com/office/drawing/2014/main" id="{263C4095-691C-4575-AE60-A3D1DE8B50C3}"/>
              </a:ext>
            </a:extLst>
          </p:cNvPr>
          <p:cNvPicPr>
            <a:picLocks noGrp="1" noRot="1" noChangeAspect="1"/>
          </p:cNvPicPr>
          <p:nvPr>
            <p:ph idx="1"/>
            <a:videoFile r:link="rId2"/>
          </p:nvPr>
        </p:nvPicPr>
        <p:blipFill>
          <a:blip r:embed="rId5"/>
          <a:stretch>
            <a:fillRect/>
          </a:stretch>
        </p:blipFill>
        <p:spPr>
          <a:xfrm>
            <a:off x="2990850" y="1671637"/>
            <a:ext cx="6381750" cy="4786313"/>
          </a:xfrm>
          <a:prstGeom prst="rect">
            <a:avLst/>
          </a:prstGeom>
        </p:spPr>
      </p:pic>
    </p:spTree>
    <p:custDataLst>
      <p:tags r:id="rId1"/>
    </p:custDataLst>
    <p:extLst>
      <p:ext uri="{BB962C8B-B14F-4D97-AF65-F5344CB8AC3E}">
        <p14:creationId xmlns:p14="http://schemas.microsoft.com/office/powerpoint/2010/main" val="1724177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p:txBody>
          <a:bodyPr/>
          <a:lstStyle/>
          <a:p>
            <a:r>
              <a:rPr lang="en-US" dirty="0"/>
              <a:t>Analytics</a:t>
            </a:r>
          </a:p>
        </p:txBody>
      </p:sp>
      <p:sp>
        <p:nvSpPr>
          <p:cNvPr id="2" name="Content Placeholder 1">
            <a:extLst>
              <a:ext uri="{FF2B5EF4-FFF2-40B4-BE49-F238E27FC236}">
                <a16:creationId xmlns:a16="http://schemas.microsoft.com/office/drawing/2014/main" id="{56D5A42C-2F6F-47A1-8BAD-1643839500E1}"/>
              </a:ext>
            </a:extLst>
          </p:cNvPr>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726521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Supervised Learning – Use Case</a:t>
            </a:r>
          </a:p>
        </p:txBody>
      </p:sp>
      <p:sp>
        <p:nvSpPr>
          <p:cNvPr id="3" name="Content Placeholder 2"/>
          <p:cNvSpPr>
            <a:spLocks noGrp="1"/>
          </p:cNvSpPr>
          <p:nvPr>
            <p:ph idx="1"/>
          </p:nvPr>
        </p:nvSpPr>
        <p:spPr/>
        <p:txBody>
          <a:bodyPr/>
          <a:lstStyle/>
          <a:p>
            <a:r>
              <a:rPr lang="en-SG" b="1" dirty="0"/>
              <a:t>Source</a:t>
            </a:r>
            <a:r>
              <a:rPr lang="en-SG" dirty="0"/>
              <a:t>: McKinsey’s </a:t>
            </a:r>
            <a:r>
              <a:rPr lang="en-US" dirty="0">
                <a:hlinkClick r:id="rId3"/>
              </a:rPr>
              <a:t>An executive’s guide to AI</a:t>
            </a:r>
            <a:endParaRPr lang="en-SG" dirty="0"/>
          </a:p>
          <a:p>
            <a:endParaRPr lang="en-SG" dirty="0"/>
          </a:p>
        </p:txBody>
      </p:sp>
    </p:spTree>
    <p:custDataLst>
      <p:tags r:id="rId1"/>
    </p:custDataLst>
    <p:extLst>
      <p:ext uri="{BB962C8B-B14F-4D97-AF65-F5344CB8AC3E}">
        <p14:creationId xmlns:p14="http://schemas.microsoft.com/office/powerpoint/2010/main" val="3770041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ctrTitle"/>
          </p:nvPr>
        </p:nvSpPr>
        <p:spPr/>
        <p:txBody>
          <a:bodyPr/>
          <a:lstStyle/>
          <a:p>
            <a:r>
              <a:rPr lang="en-US" dirty="0">
                <a:sym typeface="Rockwell"/>
              </a:rPr>
              <a:t>Machine Learning Algorithms</a:t>
            </a:r>
            <a:endParaRPr lang="en-US" dirty="0"/>
          </a:p>
        </p:txBody>
      </p:sp>
      <p:sp>
        <p:nvSpPr>
          <p:cNvPr id="3" name="Subtitle 2"/>
          <p:cNvSpPr>
            <a:spLocks noGrp="1"/>
          </p:cNvSpPr>
          <p:nvPr>
            <p:ph type="subTitle" idx="1"/>
          </p:nvPr>
        </p:nvSpPr>
        <p:spPr/>
        <p:txBody>
          <a:bodyPr/>
          <a:lstStyle/>
          <a:p>
            <a:endParaRPr lang="en-SG"/>
          </a:p>
        </p:txBody>
      </p:sp>
    </p:spTree>
    <p:custDataLst>
      <p:tags r:id="rId1"/>
    </p:custDataLst>
    <p:extLst>
      <p:ext uri="{BB962C8B-B14F-4D97-AF65-F5344CB8AC3E}">
        <p14:creationId xmlns:p14="http://schemas.microsoft.com/office/powerpoint/2010/main" val="3311393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67466" y="147411"/>
            <a:ext cx="9857067" cy="6270189"/>
          </a:xfrm>
        </p:spPr>
      </p:pic>
      <p:sp>
        <p:nvSpPr>
          <p:cNvPr id="5" name="TextBox 4"/>
          <p:cNvSpPr txBox="1"/>
          <p:nvPr/>
        </p:nvSpPr>
        <p:spPr>
          <a:xfrm>
            <a:off x="1167466" y="6417600"/>
            <a:ext cx="4279377" cy="369332"/>
          </a:xfrm>
          <a:prstGeom prst="rect">
            <a:avLst/>
          </a:prstGeom>
          <a:noFill/>
        </p:spPr>
        <p:txBody>
          <a:bodyPr wrap="none" rtlCol="0">
            <a:spAutoFit/>
          </a:bodyPr>
          <a:lstStyle/>
          <a:p>
            <a:r>
              <a:rPr lang="en-SG" b="1" dirty="0"/>
              <a:t>Source</a:t>
            </a:r>
            <a:r>
              <a:rPr lang="en-SG" dirty="0"/>
              <a:t>: </a:t>
            </a:r>
            <a:r>
              <a:rPr lang="en-SG" dirty="0" err="1"/>
              <a:t>Nvidia</a:t>
            </a:r>
            <a:r>
              <a:rPr lang="en-SG" dirty="0"/>
              <a:t> </a:t>
            </a:r>
            <a:r>
              <a:rPr lang="en-SG" dirty="0">
                <a:hlinkClick r:id="rId4"/>
              </a:rPr>
              <a:t>https://bit.ly/2aoQwIx</a:t>
            </a:r>
            <a:r>
              <a:rPr lang="en-SG" dirty="0"/>
              <a:t> </a:t>
            </a:r>
            <a:endParaRPr lang="en-SG" b="1" dirty="0"/>
          </a:p>
        </p:txBody>
      </p:sp>
    </p:spTree>
    <p:custDataLst>
      <p:tags r:id="rId1"/>
    </p:custDataLst>
    <p:extLst>
      <p:ext uri="{BB962C8B-B14F-4D97-AF65-F5344CB8AC3E}">
        <p14:creationId xmlns:p14="http://schemas.microsoft.com/office/powerpoint/2010/main" val="4159584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B72A-6A1B-6142-A090-FDAE7CF8FBC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130E3D8-B3E7-3E4E-9C0A-6C76232FD2D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5347" y="365125"/>
            <a:ext cx="9319953" cy="5811838"/>
          </a:xfrm>
        </p:spPr>
      </p:pic>
      <p:sp>
        <p:nvSpPr>
          <p:cNvPr id="6" name="TextBox 5">
            <a:extLst>
              <a:ext uri="{FF2B5EF4-FFF2-40B4-BE49-F238E27FC236}">
                <a16:creationId xmlns:a16="http://schemas.microsoft.com/office/drawing/2014/main" id="{2A7CA8E7-6C97-B54A-AFBD-F36ACD4A34C3}"/>
              </a:ext>
            </a:extLst>
          </p:cNvPr>
          <p:cNvSpPr txBox="1"/>
          <p:nvPr/>
        </p:nvSpPr>
        <p:spPr>
          <a:xfrm>
            <a:off x="1275347" y="6388768"/>
            <a:ext cx="8957901" cy="369332"/>
          </a:xfrm>
          <a:prstGeom prst="rect">
            <a:avLst/>
          </a:prstGeom>
          <a:noFill/>
        </p:spPr>
        <p:txBody>
          <a:bodyPr wrap="none" rtlCol="0">
            <a:spAutoFit/>
          </a:bodyPr>
          <a:lstStyle/>
          <a:p>
            <a:r>
              <a:rPr lang="en-US" b="1" dirty="0"/>
              <a:t>Source: </a:t>
            </a:r>
            <a:r>
              <a:rPr lang="en-US" dirty="0">
                <a:hlinkClick r:id="rId4"/>
              </a:rPr>
              <a:t>http://scikit-learn.org/stable/tutorial/machine_learning_map/index.html</a:t>
            </a:r>
            <a:r>
              <a:rPr lang="en-US" dirty="0"/>
              <a:t> </a:t>
            </a:r>
          </a:p>
        </p:txBody>
      </p:sp>
    </p:spTree>
    <p:custDataLst>
      <p:tags r:id="rId1"/>
    </p:custDataLst>
    <p:extLst>
      <p:ext uri="{BB962C8B-B14F-4D97-AF65-F5344CB8AC3E}">
        <p14:creationId xmlns:p14="http://schemas.microsoft.com/office/powerpoint/2010/main" val="526745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Machine Learning in Finance</a:t>
            </a:r>
          </a:p>
        </p:txBody>
      </p:sp>
      <p:sp>
        <p:nvSpPr>
          <p:cNvPr id="3" name="Text Placeholder 2"/>
          <p:cNvSpPr>
            <a:spLocks noGrp="1"/>
          </p:cNvSpPr>
          <p:nvPr>
            <p:ph type="body" idx="1"/>
          </p:nvPr>
        </p:nvSpPr>
        <p:spPr/>
        <p:txBody>
          <a:bodyPr/>
          <a:lstStyle/>
          <a:p>
            <a:r>
              <a:rPr lang="en-SG" dirty="0"/>
              <a:t>Supervised Machine Learning</a:t>
            </a:r>
          </a:p>
        </p:txBody>
      </p:sp>
    </p:spTree>
    <p:custDataLst>
      <p:tags r:id="rId1"/>
    </p:custDataLst>
    <p:extLst>
      <p:ext uri="{BB962C8B-B14F-4D97-AF65-F5344CB8AC3E}">
        <p14:creationId xmlns:p14="http://schemas.microsoft.com/office/powerpoint/2010/main" val="3226828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ctrTitle"/>
          </p:nvPr>
        </p:nvSpPr>
        <p:spPr/>
        <p:txBody>
          <a:bodyPr/>
          <a:lstStyle/>
          <a:p>
            <a:r>
              <a:rPr lang="en-SG" dirty="0">
                <a:sym typeface="Helvetica Neue"/>
              </a:rPr>
              <a:t>Credit Scoring</a:t>
            </a:r>
            <a:endParaRPr lang="en-SG" dirty="0"/>
          </a:p>
        </p:txBody>
      </p:sp>
      <p:sp>
        <p:nvSpPr>
          <p:cNvPr id="3" name="Subtitle 2"/>
          <p:cNvSpPr>
            <a:spLocks noGrp="1"/>
          </p:cNvSpPr>
          <p:nvPr>
            <p:ph type="subTitle" idx="1"/>
          </p:nvPr>
        </p:nvSpPr>
        <p:spPr/>
        <p:txBody>
          <a:bodyPr/>
          <a:lstStyle/>
          <a:p>
            <a:endParaRPr lang="en-SG"/>
          </a:p>
        </p:txBody>
      </p:sp>
    </p:spTree>
    <p:custDataLst>
      <p:tags r:id="rId1"/>
    </p:custDataLst>
    <p:extLst>
      <p:ext uri="{BB962C8B-B14F-4D97-AF65-F5344CB8AC3E}">
        <p14:creationId xmlns:p14="http://schemas.microsoft.com/office/powerpoint/2010/main" val="551285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 Scoring</a:t>
            </a:r>
            <a:endParaRPr lang="en-SG" dirty="0"/>
          </a:p>
        </p:txBody>
      </p:sp>
      <p:sp>
        <p:nvSpPr>
          <p:cNvPr id="3" name="Content Placeholder 2"/>
          <p:cNvSpPr>
            <a:spLocks noGrp="1"/>
          </p:cNvSpPr>
          <p:nvPr>
            <p:ph idx="1"/>
          </p:nvPr>
        </p:nvSpPr>
        <p:spPr/>
        <p:txBody>
          <a:bodyPr>
            <a:normAutofit/>
          </a:bodyPr>
          <a:lstStyle/>
          <a:p>
            <a:r>
              <a:rPr lang="en-SG" dirty="0"/>
              <a:t>Statistical forecast of individual credit risk</a:t>
            </a:r>
          </a:p>
          <a:p>
            <a:r>
              <a:rPr lang="en-SG" dirty="0"/>
              <a:t>To objectively evaluate creditworthiness of borrowers</a:t>
            </a:r>
          </a:p>
          <a:p>
            <a:pPr lvl="1"/>
            <a:r>
              <a:rPr lang="en-SG" dirty="0"/>
              <a:t>Ability</a:t>
            </a:r>
          </a:p>
          <a:p>
            <a:pPr lvl="1"/>
            <a:r>
              <a:rPr lang="en-SG" dirty="0"/>
              <a:t>Willingness </a:t>
            </a:r>
          </a:p>
          <a:p>
            <a:r>
              <a:rPr lang="en-SG" dirty="0"/>
              <a:t>Used by lenders in </a:t>
            </a:r>
          </a:p>
          <a:p>
            <a:pPr lvl="1"/>
            <a:r>
              <a:rPr lang="en-SG" dirty="0"/>
              <a:t>Loan approval</a:t>
            </a:r>
          </a:p>
          <a:p>
            <a:pPr lvl="1"/>
            <a:r>
              <a:rPr lang="en-SG" dirty="0"/>
              <a:t>Evaluating risk based charge (E.g., interest rate benchmark + margin)</a:t>
            </a:r>
          </a:p>
          <a:p>
            <a:endParaRPr lang="en-SG" dirty="0"/>
          </a:p>
        </p:txBody>
      </p:sp>
      <p:sp>
        <p:nvSpPr>
          <p:cNvPr id="4" name="TextBox 3">
            <a:extLst>
              <a:ext uri="{FF2B5EF4-FFF2-40B4-BE49-F238E27FC236}">
                <a16:creationId xmlns:a16="http://schemas.microsoft.com/office/drawing/2014/main" id="{D79DBAAA-9854-48A1-AEF6-1B6E54B1345A}"/>
              </a:ext>
            </a:extLst>
          </p:cNvPr>
          <p:cNvSpPr txBox="1"/>
          <p:nvPr/>
        </p:nvSpPr>
        <p:spPr>
          <a:xfrm>
            <a:off x="838200" y="6400800"/>
            <a:ext cx="2451377" cy="369332"/>
          </a:xfrm>
          <a:prstGeom prst="rect">
            <a:avLst/>
          </a:prstGeom>
          <a:noFill/>
        </p:spPr>
        <p:txBody>
          <a:bodyPr wrap="none" rtlCol="0">
            <a:spAutoFit/>
          </a:bodyPr>
          <a:lstStyle/>
          <a:p>
            <a:r>
              <a:rPr lang="en-SG" dirty="0"/>
              <a:t>Source: </a:t>
            </a:r>
            <a:r>
              <a:rPr lang="en-SG" dirty="0">
                <a:hlinkClick r:id="rId4"/>
              </a:rPr>
              <a:t>WPS Analytics</a:t>
            </a:r>
            <a:endParaRPr lang="en-SG" dirty="0"/>
          </a:p>
        </p:txBody>
      </p:sp>
    </p:spTree>
    <p:custDataLst>
      <p:tags r:id="rId1"/>
    </p:custDataLst>
    <p:extLst>
      <p:ext uri="{BB962C8B-B14F-4D97-AF65-F5344CB8AC3E}">
        <p14:creationId xmlns:p14="http://schemas.microsoft.com/office/powerpoint/2010/main" val="1778571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Credit Scoring</a:t>
            </a:r>
            <a:endParaRPr lang="en-SG" dirty="0"/>
          </a:p>
        </p:txBody>
      </p:sp>
      <p:sp>
        <p:nvSpPr>
          <p:cNvPr id="3" name="Content Placeholder 2"/>
          <p:cNvSpPr>
            <a:spLocks noGrp="1"/>
          </p:cNvSpPr>
          <p:nvPr>
            <p:ph idx="1"/>
          </p:nvPr>
        </p:nvSpPr>
        <p:spPr/>
        <p:txBody>
          <a:bodyPr>
            <a:normAutofit fontScale="92500" lnSpcReduction="10000"/>
          </a:bodyPr>
          <a:lstStyle/>
          <a:p>
            <a:r>
              <a:rPr lang="en-SG" dirty="0"/>
              <a:t>Performed by loan manager</a:t>
            </a:r>
          </a:p>
          <a:p>
            <a:r>
              <a:rPr lang="en-SG" dirty="0"/>
              <a:t>5Cs</a:t>
            </a:r>
          </a:p>
          <a:p>
            <a:pPr lvl="1"/>
            <a:r>
              <a:rPr lang="en-SG" dirty="0"/>
              <a:t>Character </a:t>
            </a:r>
          </a:p>
          <a:p>
            <a:pPr lvl="1"/>
            <a:r>
              <a:rPr lang="en-SG" dirty="0"/>
              <a:t>Capital – deposit and loan quantum</a:t>
            </a:r>
          </a:p>
          <a:p>
            <a:pPr lvl="1"/>
            <a:r>
              <a:rPr lang="en-SG" dirty="0"/>
              <a:t>Collateral – Security being offered </a:t>
            </a:r>
          </a:p>
          <a:p>
            <a:pPr lvl="1"/>
            <a:r>
              <a:rPr lang="en-SG" dirty="0"/>
              <a:t>Capacity – Repaying ability</a:t>
            </a:r>
          </a:p>
          <a:p>
            <a:pPr lvl="1"/>
            <a:r>
              <a:rPr lang="en-SG" dirty="0"/>
              <a:t>Condition – Macroeconomic consideration</a:t>
            </a:r>
          </a:p>
          <a:p>
            <a:r>
              <a:rPr lang="en-SG" dirty="0"/>
              <a:t>Shortcomings: </a:t>
            </a:r>
          </a:p>
          <a:p>
            <a:pPr lvl="1"/>
            <a:r>
              <a:rPr lang="en-SG" dirty="0"/>
              <a:t>Subject to human emotion</a:t>
            </a:r>
          </a:p>
          <a:p>
            <a:pPr lvl="1"/>
            <a:r>
              <a:rPr lang="en-SG" dirty="0"/>
              <a:t>Decisions lacked consistency / difficult to replicate</a:t>
            </a:r>
          </a:p>
          <a:p>
            <a:pPr lvl="1"/>
            <a:r>
              <a:rPr lang="en-SG" dirty="0"/>
              <a:t>No set process &amp; difficult to formalise</a:t>
            </a:r>
          </a:p>
          <a:p>
            <a:pPr lvl="1"/>
            <a:r>
              <a:rPr lang="en-SG" dirty="0"/>
              <a:t>Not scalable</a:t>
            </a:r>
          </a:p>
          <a:p>
            <a:endParaRPr lang="en-SG" dirty="0"/>
          </a:p>
        </p:txBody>
      </p:sp>
      <p:sp>
        <p:nvSpPr>
          <p:cNvPr id="4" name="TextBox 3">
            <a:extLst>
              <a:ext uri="{FF2B5EF4-FFF2-40B4-BE49-F238E27FC236}">
                <a16:creationId xmlns:a16="http://schemas.microsoft.com/office/drawing/2014/main" id="{CAFCB59D-9D44-4A54-9451-6F3CA2645231}"/>
              </a:ext>
            </a:extLst>
          </p:cNvPr>
          <p:cNvSpPr txBox="1"/>
          <p:nvPr/>
        </p:nvSpPr>
        <p:spPr>
          <a:xfrm>
            <a:off x="838200" y="6176963"/>
            <a:ext cx="8943089" cy="369332"/>
          </a:xfrm>
          <a:prstGeom prst="rect">
            <a:avLst/>
          </a:prstGeom>
          <a:noFill/>
        </p:spPr>
        <p:txBody>
          <a:bodyPr wrap="none" rtlCol="0">
            <a:spAutoFit/>
          </a:bodyPr>
          <a:lstStyle/>
          <a:p>
            <a:r>
              <a:rPr lang="en-SG" b="1" dirty="0"/>
              <a:t>Source</a:t>
            </a:r>
            <a:r>
              <a:rPr lang="en-SG" dirty="0"/>
              <a:t>: Credit Scoring Using Machine Learning, </a:t>
            </a:r>
            <a:r>
              <a:rPr lang="en-SG" dirty="0">
                <a:hlinkClick r:id="rId4"/>
              </a:rPr>
              <a:t>https://arrow.dit.ie/sciendoc/137/</a:t>
            </a:r>
            <a:r>
              <a:rPr lang="en-SG" dirty="0"/>
              <a:t> </a:t>
            </a:r>
          </a:p>
        </p:txBody>
      </p:sp>
    </p:spTree>
    <p:custDataLst>
      <p:tags r:id="rId1"/>
    </p:custDataLst>
    <p:extLst>
      <p:ext uri="{BB962C8B-B14F-4D97-AF65-F5344CB8AC3E}">
        <p14:creationId xmlns:p14="http://schemas.microsoft.com/office/powerpoint/2010/main" val="183216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Credit Scoring</a:t>
            </a:r>
            <a:endParaRPr lang="en-SG" dirty="0"/>
          </a:p>
        </p:txBody>
      </p:sp>
      <p:sp>
        <p:nvSpPr>
          <p:cNvPr id="3" name="Content Placeholder 2"/>
          <p:cNvSpPr>
            <a:spLocks noGrp="1"/>
          </p:cNvSpPr>
          <p:nvPr>
            <p:ph idx="1"/>
          </p:nvPr>
        </p:nvSpPr>
        <p:spPr/>
        <p:txBody>
          <a:bodyPr>
            <a:normAutofit fontScale="92500" lnSpcReduction="10000"/>
          </a:bodyPr>
          <a:lstStyle/>
          <a:p>
            <a:r>
              <a:rPr lang="en-SG" dirty="0"/>
              <a:t>Regulations drove the need for a more objective and transparent process</a:t>
            </a:r>
          </a:p>
          <a:p>
            <a:r>
              <a:rPr lang="en-SG" dirty="0"/>
              <a:t>Equal Credit Opportunity Act (ECOA) 1974</a:t>
            </a:r>
          </a:p>
          <a:p>
            <a:pPr lvl="1"/>
            <a:r>
              <a:rPr lang="en-SG" dirty="0"/>
              <a:t>Prohibits a creditor from discriminating against an applicant on the basis of race, colour, religion, national origin, and sex.</a:t>
            </a:r>
          </a:p>
          <a:p>
            <a:pPr lvl="1"/>
            <a:r>
              <a:rPr lang="en-SG" dirty="0"/>
              <a:t>Statistically credit scoring systems were proposed</a:t>
            </a:r>
          </a:p>
          <a:p>
            <a:r>
              <a:rPr lang="en-SG" dirty="0"/>
              <a:t>The US Federal Reserve’s Regulation B1 (Section 202.2) required that credit scoring systems must be, amongst other things: </a:t>
            </a:r>
          </a:p>
          <a:p>
            <a:pPr lvl="1"/>
            <a:r>
              <a:rPr lang="en-SG" dirty="0"/>
              <a:t>based on data that are derived from an empirical comparison of sample groups or the population of creditworthy and noncreditworthy applicants who applied for credit within a reasonable preceding period of time</a:t>
            </a:r>
          </a:p>
          <a:p>
            <a:pPr lvl="1"/>
            <a:r>
              <a:rPr lang="en-SG" dirty="0"/>
              <a:t>Developed and validated using accepted statistical principles and methodology</a:t>
            </a:r>
          </a:p>
        </p:txBody>
      </p:sp>
      <p:sp>
        <p:nvSpPr>
          <p:cNvPr id="4" name="TextBox 3">
            <a:extLst>
              <a:ext uri="{FF2B5EF4-FFF2-40B4-BE49-F238E27FC236}">
                <a16:creationId xmlns:a16="http://schemas.microsoft.com/office/drawing/2014/main" id="{F3EEDD49-9B6A-4D3C-9DDE-87163F13694A}"/>
              </a:ext>
            </a:extLst>
          </p:cNvPr>
          <p:cNvSpPr txBox="1"/>
          <p:nvPr/>
        </p:nvSpPr>
        <p:spPr>
          <a:xfrm>
            <a:off x="838200" y="6176963"/>
            <a:ext cx="8943089" cy="369332"/>
          </a:xfrm>
          <a:prstGeom prst="rect">
            <a:avLst/>
          </a:prstGeom>
          <a:noFill/>
        </p:spPr>
        <p:txBody>
          <a:bodyPr wrap="none" rtlCol="0">
            <a:spAutoFit/>
          </a:bodyPr>
          <a:lstStyle/>
          <a:p>
            <a:r>
              <a:rPr lang="en-SG" b="1" dirty="0"/>
              <a:t>Source</a:t>
            </a:r>
            <a:r>
              <a:rPr lang="en-SG" dirty="0"/>
              <a:t>: Credit Scoring Using Machine Learning, </a:t>
            </a:r>
            <a:r>
              <a:rPr lang="en-SG" dirty="0">
                <a:hlinkClick r:id="rId4"/>
              </a:rPr>
              <a:t>https://arrow.dit.ie/sciendoc/137/</a:t>
            </a:r>
            <a:r>
              <a:rPr lang="en-SG" dirty="0"/>
              <a:t> </a:t>
            </a:r>
          </a:p>
        </p:txBody>
      </p:sp>
    </p:spTree>
    <p:custDataLst>
      <p:tags r:id="rId1"/>
    </p:custDataLst>
    <p:extLst>
      <p:ext uri="{BB962C8B-B14F-4D97-AF65-F5344CB8AC3E}">
        <p14:creationId xmlns:p14="http://schemas.microsoft.com/office/powerpoint/2010/main" val="2572736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Credit Scoring</a:t>
            </a:r>
            <a:endParaRPr lang="en-SG" dirty="0"/>
          </a:p>
        </p:txBody>
      </p:sp>
      <p:sp>
        <p:nvSpPr>
          <p:cNvPr id="3" name="Content Placeholder 2"/>
          <p:cNvSpPr>
            <a:spLocks noGrp="1"/>
          </p:cNvSpPr>
          <p:nvPr>
            <p:ph idx="1"/>
          </p:nvPr>
        </p:nvSpPr>
        <p:spPr/>
        <p:txBody>
          <a:bodyPr>
            <a:normAutofit fontScale="85000" lnSpcReduction="20000"/>
          </a:bodyPr>
          <a:lstStyle/>
          <a:p>
            <a:r>
              <a:rPr lang="en-SG" dirty="0"/>
              <a:t>Empirically derived and other credit scoring systems</a:t>
            </a:r>
          </a:p>
          <a:p>
            <a:r>
              <a:rPr lang="en-SG" dirty="0"/>
              <a:t>A credit scoring system is a system that evaluates an applicant’s creditworthiness </a:t>
            </a:r>
          </a:p>
          <a:p>
            <a:pPr lvl="1"/>
            <a:r>
              <a:rPr lang="en-SG" dirty="0"/>
              <a:t>Mechanically</a:t>
            </a:r>
          </a:p>
          <a:p>
            <a:pPr lvl="1"/>
            <a:r>
              <a:rPr lang="en-SG" dirty="0"/>
              <a:t>Based on key attributes of the applicant </a:t>
            </a:r>
          </a:p>
          <a:p>
            <a:pPr lvl="1"/>
            <a:r>
              <a:rPr lang="en-SG" dirty="0"/>
              <a:t>Aspects of the transaction</a:t>
            </a:r>
          </a:p>
          <a:p>
            <a:pPr lvl="1"/>
            <a:r>
              <a:rPr lang="en-SG" dirty="0"/>
              <a:t>Information about the applicant</a:t>
            </a:r>
          </a:p>
          <a:p>
            <a:r>
              <a:rPr lang="en-SG" dirty="0"/>
              <a:t>To qualify as an empirically derived, demonstrably and statistically sound, credit scoring system, the system must be: </a:t>
            </a:r>
          </a:p>
          <a:p>
            <a:pPr lvl="1"/>
            <a:r>
              <a:rPr lang="en-SG" dirty="0"/>
              <a:t>Based on data that are derived from an empirical comparison of sample groups or the population of creditworthy and non-creditworthy applicants who applied for credit within a reasonable preceding period of time</a:t>
            </a:r>
          </a:p>
          <a:p>
            <a:pPr lvl="1"/>
            <a:r>
              <a:rPr lang="en-SG" dirty="0"/>
              <a:t>Developed for the purpose of evaluating the creditworthiness of applicants</a:t>
            </a:r>
          </a:p>
          <a:p>
            <a:pPr lvl="1"/>
            <a:r>
              <a:rPr lang="en-SG" dirty="0"/>
              <a:t>Developed and validated using accepted statistical principles and methodology</a:t>
            </a:r>
          </a:p>
          <a:p>
            <a:pPr lvl="1"/>
            <a:r>
              <a:rPr lang="en-SG" dirty="0"/>
              <a:t>Periodically revalidated to maintain predictive ability. </a:t>
            </a:r>
          </a:p>
          <a:p>
            <a:endParaRPr lang="en-SG" dirty="0"/>
          </a:p>
        </p:txBody>
      </p:sp>
      <p:sp>
        <p:nvSpPr>
          <p:cNvPr id="6" name="TextBox 5">
            <a:extLst>
              <a:ext uri="{FF2B5EF4-FFF2-40B4-BE49-F238E27FC236}">
                <a16:creationId xmlns:a16="http://schemas.microsoft.com/office/drawing/2014/main" id="{E061C5E1-4D99-4EEF-B55F-FFBF9DC9F915}"/>
              </a:ext>
            </a:extLst>
          </p:cNvPr>
          <p:cNvSpPr txBox="1"/>
          <p:nvPr/>
        </p:nvSpPr>
        <p:spPr>
          <a:xfrm>
            <a:off x="838200" y="6176963"/>
            <a:ext cx="8943089" cy="369332"/>
          </a:xfrm>
          <a:prstGeom prst="rect">
            <a:avLst/>
          </a:prstGeom>
          <a:noFill/>
        </p:spPr>
        <p:txBody>
          <a:bodyPr wrap="none" rtlCol="0">
            <a:spAutoFit/>
          </a:bodyPr>
          <a:lstStyle/>
          <a:p>
            <a:r>
              <a:rPr lang="en-SG" b="1" dirty="0"/>
              <a:t>Source</a:t>
            </a:r>
            <a:r>
              <a:rPr lang="en-SG" dirty="0"/>
              <a:t>: Credit Scoring Using Machine Learning, </a:t>
            </a:r>
            <a:r>
              <a:rPr lang="en-SG" dirty="0">
                <a:hlinkClick r:id="rId4"/>
              </a:rPr>
              <a:t>https://arrow.dit.ie/sciendoc/137/</a:t>
            </a:r>
            <a:r>
              <a:rPr lang="en-SG" dirty="0"/>
              <a:t> </a:t>
            </a:r>
          </a:p>
        </p:txBody>
      </p:sp>
    </p:spTree>
    <p:custDataLst>
      <p:tags r:id="rId1"/>
    </p:custDataLst>
    <p:extLst>
      <p:ext uri="{BB962C8B-B14F-4D97-AF65-F5344CB8AC3E}">
        <p14:creationId xmlns:p14="http://schemas.microsoft.com/office/powerpoint/2010/main" val="2572084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p:txBody>
          <a:bodyPr/>
          <a:lstStyle/>
          <a:p>
            <a:r>
              <a:rPr lang="en-US"/>
              <a:t>Types of Analytics</a:t>
            </a:r>
            <a:endParaRPr lang="en-US">
              <a:sym typeface="Rockwell"/>
            </a:endParaRPr>
          </a:p>
          <a:p>
            <a:endParaRPr lang="en-US"/>
          </a:p>
        </p:txBody>
      </p:sp>
      <p:pic>
        <p:nvPicPr>
          <p:cNvPr id="5" name="Content Placeholder 4">
            <a:extLst>
              <a:ext uri="{FF2B5EF4-FFF2-40B4-BE49-F238E27FC236}">
                <a16:creationId xmlns:a16="http://schemas.microsoft.com/office/drawing/2014/main" id="{9058E7B7-65C4-434E-95B5-9AB45F3E96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9000" y="1121902"/>
            <a:ext cx="7937500" cy="5713080"/>
          </a:xfrm>
        </p:spPr>
      </p:pic>
    </p:spTree>
    <p:extLst>
      <p:ext uri="{BB962C8B-B14F-4D97-AF65-F5344CB8AC3E}">
        <p14:creationId xmlns:p14="http://schemas.microsoft.com/office/powerpoint/2010/main" val="2825460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42403F-93BE-485C-A18E-89664B8A6B18}"/>
              </a:ext>
            </a:extLst>
          </p:cNvPr>
          <p:cNvPicPr>
            <a:picLocks noChangeAspect="1"/>
          </p:cNvPicPr>
          <p:nvPr/>
        </p:nvPicPr>
        <p:blipFill>
          <a:blip r:embed="rId3"/>
          <a:stretch>
            <a:fillRect/>
          </a:stretch>
        </p:blipFill>
        <p:spPr>
          <a:xfrm>
            <a:off x="5426679" y="149735"/>
            <a:ext cx="5517546" cy="6708265"/>
          </a:xfrm>
          <a:prstGeom prst="rect">
            <a:avLst/>
          </a:prstGeom>
        </p:spPr>
      </p:pic>
      <p:sp>
        <p:nvSpPr>
          <p:cNvPr id="2" name="Title 1"/>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Credit Scoring</a:t>
            </a:r>
            <a:endParaRPr lang="en-SG" sz="2800">
              <a:solidFill>
                <a:schemeClr val="bg1"/>
              </a:solidFill>
            </a:endParaRPr>
          </a:p>
        </p:txBody>
      </p:sp>
      <p:sp>
        <p:nvSpPr>
          <p:cNvPr id="3" name="Content Placeholder 2"/>
          <p:cNvSpPr>
            <a:spLocks noGrp="1"/>
          </p:cNvSpPr>
          <p:nvPr>
            <p:ph idx="1"/>
          </p:nvPr>
        </p:nvSpPr>
        <p:spPr>
          <a:xfrm>
            <a:off x="643467" y="5962650"/>
            <a:ext cx="3363974" cy="386290"/>
          </a:xfrm>
        </p:spPr>
        <p:txBody>
          <a:bodyPr>
            <a:normAutofit/>
          </a:bodyPr>
          <a:lstStyle/>
          <a:p>
            <a:pPr marL="0" indent="0">
              <a:lnSpc>
                <a:spcPct val="100000"/>
              </a:lnSpc>
              <a:spcBef>
                <a:spcPts val="0"/>
              </a:spcBef>
              <a:buNone/>
              <a:defRPr/>
            </a:pPr>
            <a:r>
              <a:rPr lang="en-SG" sz="800" dirty="0">
                <a:solidFill>
                  <a:schemeClr val="bg1"/>
                </a:solidFill>
              </a:rPr>
              <a:t>Source: </a:t>
            </a:r>
            <a:r>
              <a:rPr lang="en-SG" sz="800" i="1" dirty="0">
                <a:solidFill>
                  <a:schemeClr val="bg1"/>
                </a:solidFill>
              </a:rPr>
              <a:t>Credit Scoring Using Machine Learning.</a:t>
            </a:r>
            <a:r>
              <a:rPr lang="en-SG" sz="800" dirty="0">
                <a:solidFill>
                  <a:schemeClr val="bg1"/>
                </a:solidFill>
              </a:rPr>
              <a:t> Kenneth Kennedy. </a:t>
            </a:r>
            <a:r>
              <a:rPr lang="en-SG" sz="800" dirty="0">
                <a:solidFill>
                  <a:schemeClr val="bg1"/>
                </a:solidFill>
                <a:hlinkClick r:id="rId4"/>
              </a:rPr>
              <a:t>https://arrow.dit.ie/sciendoc/137/</a:t>
            </a:r>
            <a:r>
              <a:rPr lang="en-SG" sz="800" dirty="0">
                <a:solidFill>
                  <a:schemeClr val="bg1"/>
                </a:solidFill>
              </a:rPr>
              <a:t> </a:t>
            </a:r>
          </a:p>
          <a:p>
            <a:pPr marL="0" lvl="0" indent="0">
              <a:lnSpc>
                <a:spcPct val="100000"/>
              </a:lnSpc>
              <a:spcBef>
                <a:spcPts val="0"/>
              </a:spcBef>
              <a:buNone/>
              <a:defRPr/>
            </a:pPr>
            <a:endParaRPr lang="en-SG" sz="800" dirty="0">
              <a:solidFill>
                <a:schemeClr val="bg1"/>
              </a:solidFill>
            </a:endParaRPr>
          </a:p>
          <a:p>
            <a:pPr marL="0" indent="0">
              <a:buNone/>
            </a:pPr>
            <a:endParaRPr lang="en-SG" sz="800" dirty="0">
              <a:solidFill>
                <a:schemeClr val="bg1"/>
              </a:solidFill>
            </a:endParaRPr>
          </a:p>
          <a:p>
            <a:endParaRPr lang="en-SG" sz="800" dirty="0">
              <a:solidFill>
                <a:schemeClr val="bg1"/>
              </a:solidFill>
            </a:endParaRPr>
          </a:p>
        </p:txBody>
      </p:sp>
    </p:spTree>
    <p:custDataLst>
      <p:tags r:id="rId1"/>
    </p:custDataLst>
    <p:extLst>
      <p:ext uri="{BB962C8B-B14F-4D97-AF65-F5344CB8AC3E}">
        <p14:creationId xmlns:p14="http://schemas.microsoft.com/office/powerpoint/2010/main" val="3337617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2843F-8622-4A9E-AAD1-E1C5B3ACDE0A}"/>
              </a:ext>
            </a:extLst>
          </p:cNvPr>
          <p:cNvSpPr>
            <a:spLocks noGrp="1"/>
          </p:cNvSpPr>
          <p:nvPr>
            <p:ph type="title"/>
          </p:nvPr>
        </p:nvSpPr>
        <p:spPr/>
        <p:txBody>
          <a:bodyPr/>
          <a:lstStyle/>
          <a:p>
            <a:r>
              <a:rPr lang="en-SG" dirty="0"/>
              <a:t>Scorecard Model Development</a:t>
            </a:r>
          </a:p>
        </p:txBody>
      </p:sp>
      <p:sp>
        <p:nvSpPr>
          <p:cNvPr id="3" name="Content Placeholder 2">
            <a:extLst>
              <a:ext uri="{FF2B5EF4-FFF2-40B4-BE49-F238E27FC236}">
                <a16:creationId xmlns:a16="http://schemas.microsoft.com/office/drawing/2014/main" id="{5A15B3E4-698F-4B2E-9F41-8CA24210E0FB}"/>
              </a:ext>
            </a:extLst>
          </p:cNvPr>
          <p:cNvSpPr>
            <a:spLocks noGrp="1"/>
          </p:cNvSpPr>
          <p:nvPr>
            <p:ph idx="1"/>
          </p:nvPr>
        </p:nvSpPr>
        <p:spPr/>
        <p:txBody>
          <a:bodyPr>
            <a:normAutofit lnSpcReduction="10000"/>
          </a:bodyPr>
          <a:lstStyle/>
          <a:p>
            <a:r>
              <a:rPr lang="en-SG" dirty="0"/>
              <a:t>Data Quality</a:t>
            </a:r>
          </a:p>
          <a:p>
            <a:pPr lvl="1"/>
            <a:r>
              <a:rPr lang="en-SG" dirty="0"/>
              <a:t>Accuracy – degree of precision of measurements of a feature to its true value</a:t>
            </a:r>
          </a:p>
          <a:p>
            <a:pPr lvl="1"/>
            <a:r>
              <a:rPr lang="en-SG" dirty="0"/>
              <a:t>Completeness – the extent to which values are missing in the data </a:t>
            </a:r>
          </a:p>
          <a:p>
            <a:pPr lvl="1"/>
            <a:r>
              <a:rPr lang="en-SG" dirty="0"/>
              <a:t>Consistency – multiple data sources are used and due to a lack of standardisation, two or more data items may conﬂict with each other</a:t>
            </a:r>
          </a:p>
          <a:p>
            <a:r>
              <a:rPr lang="en-SG" dirty="0"/>
              <a:t>Data discretisation / classing</a:t>
            </a:r>
          </a:p>
          <a:p>
            <a:r>
              <a:rPr lang="en-SG" dirty="0"/>
              <a:t>Feature selection</a:t>
            </a:r>
          </a:p>
          <a:p>
            <a:r>
              <a:rPr lang="en-SG" dirty="0"/>
              <a:t>Train / Test dataset</a:t>
            </a:r>
          </a:p>
          <a:p>
            <a:r>
              <a:rPr lang="en-SG" dirty="0"/>
              <a:t>Model development and validation</a:t>
            </a:r>
          </a:p>
          <a:p>
            <a:pPr lvl="1"/>
            <a:endParaRPr lang="en-SG" dirty="0"/>
          </a:p>
          <a:p>
            <a:endParaRPr lang="en-SG" dirty="0"/>
          </a:p>
        </p:txBody>
      </p:sp>
      <p:sp>
        <p:nvSpPr>
          <p:cNvPr id="4" name="TextBox 3">
            <a:extLst>
              <a:ext uri="{FF2B5EF4-FFF2-40B4-BE49-F238E27FC236}">
                <a16:creationId xmlns:a16="http://schemas.microsoft.com/office/drawing/2014/main" id="{B75BAE50-B9F8-4119-992F-B7EBCFA2A928}"/>
              </a:ext>
            </a:extLst>
          </p:cNvPr>
          <p:cNvSpPr txBox="1"/>
          <p:nvPr/>
        </p:nvSpPr>
        <p:spPr>
          <a:xfrm>
            <a:off x="952500" y="6400800"/>
            <a:ext cx="6957739" cy="369332"/>
          </a:xfrm>
          <a:prstGeom prst="rect">
            <a:avLst/>
          </a:prstGeom>
          <a:noFill/>
        </p:spPr>
        <p:txBody>
          <a:bodyPr wrap="none" rtlCol="0">
            <a:spAutoFit/>
          </a:bodyPr>
          <a:lstStyle/>
          <a:p>
            <a:r>
              <a:rPr lang="en-SG" b="1" dirty="0"/>
              <a:t>Source</a:t>
            </a:r>
            <a:r>
              <a:rPr lang="en-SG" dirty="0"/>
              <a:t>: Building a Scorecard in Practice, </a:t>
            </a:r>
            <a:r>
              <a:rPr lang="en-SG" dirty="0">
                <a:hlinkClick r:id="rId4"/>
              </a:rPr>
              <a:t>https://bit.ly/2iKyw4n</a:t>
            </a:r>
            <a:r>
              <a:rPr lang="en-SG" dirty="0"/>
              <a:t> </a:t>
            </a:r>
          </a:p>
        </p:txBody>
      </p:sp>
    </p:spTree>
    <p:custDataLst>
      <p:tags r:id="rId1"/>
    </p:custDataLst>
    <p:extLst>
      <p:ext uri="{BB962C8B-B14F-4D97-AF65-F5344CB8AC3E}">
        <p14:creationId xmlns:p14="http://schemas.microsoft.com/office/powerpoint/2010/main" val="2454200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6CD87-2911-4311-99D7-D95F6ED03150}"/>
              </a:ext>
            </a:extLst>
          </p:cNvPr>
          <p:cNvSpPr>
            <a:spLocks noGrp="1"/>
          </p:cNvSpPr>
          <p:nvPr>
            <p:ph type="title"/>
          </p:nvPr>
        </p:nvSpPr>
        <p:spPr/>
        <p:txBody>
          <a:bodyPr/>
          <a:lstStyle/>
          <a:p>
            <a:r>
              <a:rPr lang="en-SG" dirty="0"/>
              <a:t>Common Models</a:t>
            </a:r>
          </a:p>
        </p:txBody>
      </p:sp>
      <p:sp>
        <p:nvSpPr>
          <p:cNvPr id="3" name="Content Placeholder 2">
            <a:extLst>
              <a:ext uri="{FF2B5EF4-FFF2-40B4-BE49-F238E27FC236}">
                <a16:creationId xmlns:a16="http://schemas.microsoft.com/office/drawing/2014/main" id="{5EB4500B-52D6-48C1-8364-DC007AE24408}"/>
              </a:ext>
            </a:extLst>
          </p:cNvPr>
          <p:cNvSpPr>
            <a:spLocks noGrp="1"/>
          </p:cNvSpPr>
          <p:nvPr>
            <p:ph idx="1"/>
          </p:nvPr>
        </p:nvSpPr>
        <p:spPr/>
        <p:txBody>
          <a:bodyPr/>
          <a:lstStyle/>
          <a:p>
            <a:r>
              <a:rPr lang="en-SG" dirty="0"/>
              <a:t>Logistic regression</a:t>
            </a:r>
          </a:p>
          <a:p>
            <a:pPr lvl="1"/>
            <a:r>
              <a:rPr lang="en-SG" dirty="0"/>
              <a:t>Most commonly used algorithm within the consumer credit scoring industry</a:t>
            </a:r>
          </a:p>
          <a:p>
            <a:r>
              <a:rPr lang="en-SG" dirty="0"/>
              <a:t>Supervised ML</a:t>
            </a:r>
          </a:p>
          <a:p>
            <a:pPr lvl="1"/>
            <a:r>
              <a:rPr lang="en-SG" dirty="0"/>
              <a:t>Linear Discriminant Analysis (LDA)</a:t>
            </a:r>
          </a:p>
          <a:p>
            <a:pPr lvl="1"/>
            <a:r>
              <a:rPr lang="en-SG" dirty="0"/>
              <a:t>Support Vector Machine</a:t>
            </a:r>
          </a:p>
          <a:p>
            <a:pPr lvl="1"/>
            <a:r>
              <a:rPr lang="en-SG" dirty="0"/>
              <a:t>Neural Network</a:t>
            </a:r>
          </a:p>
          <a:p>
            <a:pPr lvl="1"/>
            <a:r>
              <a:rPr lang="en-SG" dirty="0"/>
              <a:t>Decision Tree</a:t>
            </a:r>
          </a:p>
          <a:p>
            <a:pPr lvl="1"/>
            <a:r>
              <a:rPr lang="en-SG" dirty="0"/>
              <a:t>Random forests</a:t>
            </a:r>
          </a:p>
        </p:txBody>
      </p:sp>
    </p:spTree>
    <p:custDataLst>
      <p:tags r:id="rId1"/>
    </p:custDataLst>
    <p:extLst>
      <p:ext uri="{BB962C8B-B14F-4D97-AF65-F5344CB8AC3E}">
        <p14:creationId xmlns:p14="http://schemas.microsoft.com/office/powerpoint/2010/main" val="4239931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D54B9-2E7F-46F1-853C-051D3A245F96}"/>
              </a:ext>
            </a:extLst>
          </p:cNvPr>
          <p:cNvSpPr>
            <a:spLocks noGrp="1"/>
          </p:cNvSpPr>
          <p:nvPr>
            <p:ph type="title"/>
          </p:nvPr>
        </p:nvSpPr>
        <p:spPr/>
        <p:txBody>
          <a:bodyPr/>
          <a:lstStyle/>
          <a:p>
            <a:r>
              <a:rPr lang="en-SG" dirty="0"/>
              <a:t>Alternative</a:t>
            </a:r>
          </a:p>
        </p:txBody>
      </p:sp>
      <p:pic>
        <p:nvPicPr>
          <p:cNvPr id="4" name="Online Media 3">
            <a:hlinkClick r:id="" action="ppaction://media"/>
            <a:extLst>
              <a:ext uri="{FF2B5EF4-FFF2-40B4-BE49-F238E27FC236}">
                <a16:creationId xmlns:a16="http://schemas.microsoft.com/office/drawing/2014/main" id="{91E16856-5DE6-4294-85BD-BA8589698582}"/>
              </a:ext>
            </a:extLst>
          </p:cNvPr>
          <p:cNvPicPr>
            <a:picLocks noGrp="1" noRot="1" noChangeAspect="1"/>
          </p:cNvPicPr>
          <p:nvPr>
            <p:ph idx="1"/>
            <a:videoFile r:link="rId2"/>
          </p:nvPr>
        </p:nvPicPr>
        <p:blipFill>
          <a:blip r:embed="rId4"/>
          <a:stretch>
            <a:fillRect/>
          </a:stretch>
        </p:blipFill>
        <p:spPr>
          <a:xfrm>
            <a:off x="2657475" y="1762125"/>
            <a:ext cx="6715125" cy="5036344"/>
          </a:xfrm>
          <a:prstGeom prst="rect">
            <a:avLst/>
          </a:prstGeom>
        </p:spPr>
      </p:pic>
    </p:spTree>
    <p:custDataLst>
      <p:tags r:id="rId1"/>
    </p:custDataLst>
    <p:extLst>
      <p:ext uri="{BB962C8B-B14F-4D97-AF65-F5344CB8AC3E}">
        <p14:creationId xmlns:p14="http://schemas.microsoft.com/office/powerpoint/2010/main" val="102420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5D926-6B63-4A4D-81E7-CA7BC22EAB5D}"/>
              </a:ext>
            </a:extLst>
          </p:cNvPr>
          <p:cNvSpPr>
            <a:spLocks noGrp="1"/>
          </p:cNvSpPr>
          <p:nvPr>
            <p:ph type="title"/>
          </p:nvPr>
        </p:nvSpPr>
        <p:spPr/>
        <p:txBody>
          <a:bodyPr/>
          <a:lstStyle/>
          <a:p>
            <a:r>
              <a:rPr lang="en-SG" dirty="0"/>
              <a:t>Alternative Data</a:t>
            </a:r>
          </a:p>
        </p:txBody>
      </p:sp>
      <p:sp>
        <p:nvSpPr>
          <p:cNvPr id="3" name="Content Placeholder 2">
            <a:extLst>
              <a:ext uri="{FF2B5EF4-FFF2-40B4-BE49-F238E27FC236}">
                <a16:creationId xmlns:a16="http://schemas.microsoft.com/office/drawing/2014/main" id="{38FBF06F-19E3-4B84-BA8B-A811605B8902}"/>
              </a:ext>
            </a:extLst>
          </p:cNvPr>
          <p:cNvSpPr>
            <a:spLocks noGrp="1"/>
          </p:cNvSpPr>
          <p:nvPr>
            <p:ph idx="1"/>
          </p:nvPr>
        </p:nvSpPr>
        <p:spPr/>
        <p:txBody>
          <a:bodyPr>
            <a:normAutofit fontScale="92500" lnSpcReduction="10000"/>
          </a:bodyPr>
          <a:lstStyle/>
          <a:p>
            <a:r>
              <a:rPr lang="en-SG" dirty="0"/>
              <a:t>Utilities (gas, water, electricity)</a:t>
            </a:r>
          </a:p>
          <a:p>
            <a:r>
              <a:rPr lang="en-SG" dirty="0"/>
              <a:t>Telecom (TV, mobile, broadband)</a:t>
            </a:r>
          </a:p>
          <a:p>
            <a:r>
              <a:rPr lang="en-SG" dirty="0"/>
              <a:t>Rent</a:t>
            </a:r>
          </a:p>
          <a:p>
            <a:r>
              <a:rPr lang="en-SG" dirty="0"/>
              <a:t>Property/asset record: including value of owned assets</a:t>
            </a:r>
          </a:p>
          <a:p>
            <a:r>
              <a:rPr lang="en-SG" dirty="0"/>
              <a:t>Public records: beyond the limited public records information already found in standard credit reports</a:t>
            </a:r>
          </a:p>
          <a:p>
            <a:r>
              <a:rPr lang="en-SG" dirty="0"/>
              <a:t>Alternative lending payments (e.g., payday, instalment loan, rent-to-own, buy-here-pay-here auto loans, auto title loans): including both on-time and derogatory payment data</a:t>
            </a:r>
          </a:p>
          <a:p>
            <a:r>
              <a:rPr lang="en-SG" dirty="0"/>
              <a:t>Demand deposit account (DDA) information: including recurring payroll deposits and payments, average balance, etc.</a:t>
            </a:r>
          </a:p>
        </p:txBody>
      </p:sp>
      <p:sp>
        <p:nvSpPr>
          <p:cNvPr id="4" name="TextBox 3">
            <a:extLst>
              <a:ext uri="{FF2B5EF4-FFF2-40B4-BE49-F238E27FC236}">
                <a16:creationId xmlns:a16="http://schemas.microsoft.com/office/drawing/2014/main" id="{092C0A92-D7C7-4092-A8E3-811F75E9CADD}"/>
              </a:ext>
            </a:extLst>
          </p:cNvPr>
          <p:cNvSpPr txBox="1"/>
          <p:nvPr/>
        </p:nvSpPr>
        <p:spPr>
          <a:xfrm>
            <a:off x="838200" y="6311900"/>
            <a:ext cx="7535204" cy="369332"/>
          </a:xfrm>
          <a:prstGeom prst="rect">
            <a:avLst/>
          </a:prstGeom>
          <a:noFill/>
        </p:spPr>
        <p:txBody>
          <a:bodyPr wrap="none" rtlCol="0">
            <a:spAutoFit/>
          </a:bodyPr>
          <a:lstStyle/>
          <a:p>
            <a:r>
              <a:rPr lang="en-SG" b="1" dirty="0"/>
              <a:t>Source</a:t>
            </a:r>
            <a:r>
              <a:rPr lang="en-SG" dirty="0"/>
              <a:t>: Alternative Data and the Unbanked </a:t>
            </a:r>
            <a:r>
              <a:rPr lang="en-SG" dirty="0">
                <a:hlinkClick r:id="rId3"/>
              </a:rPr>
              <a:t>https://owy.mn/2Gxwwn7</a:t>
            </a:r>
            <a:r>
              <a:rPr lang="en-SG" dirty="0"/>
              <a:t> </a:t>
            </a:r>
          </a:p>
        </p:txBody>
      </p:sp>
    </p:spTree>
    <p:custDataLst>
      <p:tags r:id="rId1"/>
    </p:custDataLst>
    <p:extLst>
      <p:ext uri="{BB962C8B-B14F-4D97-AF65-F5344CB8AC3E}">
        <p14:creationId xmlns:p14="http://schemas.microsoft.com/office/powerpoint/2010/main" val="4206850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A681A-4026-4C39-B4A9-9A2212CE9FF4}"/>
              </a:ext>
            </a:extLst>
          </p:cNvPr>
          <p:cNvSpPr>
            <a:spLocks noGrp="1"/>
          </p:cNvSpPr>
          <p:nvPr>
            <p:ph type="title"/>
          </p:nvPr>
        </p:nvSpPr>
        <p:spPr/>
        <p:txBody>
          <a:bodyPr/>
          <a:lstStyle/>
          <a:p>
            <a:r>
              <a:rPr lang="en-SG" dirty="0"/>
              <a:t>Alternative Data</a:t>
            </a:r>
          </a:p>
        </p:txBody>
      </p:sp>
      <p:sp>
        <p:nvSpPr>
          <p:cNvPr id="3" name="Content Placeholder 2">
            <a:extLst>
              <a:ext uri="{FF2B5EF4-FFF2-40B4-BE49-F238E27FC236}">
                <a16:creationId xmlns:a16="http://schemas.microsoft.com/office/drawing/2014/main" id="{602A26C1-56EF-4173-8FF3-3C51687F3C12}"/>
              </a:ext>
            </a:extLst>
          </p:cNvPr>
          <p:cNvSpPr>
            <a:spLocks noGrp="1"/>
          </p:cNvSpPr>
          <p:nvPr>
            <p:ph idx="1"/>
          </p:nvPr>
        </p:nvSpPr>
        <p:spPr/>
        <p:txBody>
          <a:bodyPr/>
          <a:lstStyle/>
          <a:p>
            <a:r>
              <a:rPr lang="en-SG" dirty="0"/>
              <a:t>Transaction Data</a:t>
            </a:r>
          </a:p>
          <a:p>
            <a:r>
              <a:rPr lang="en-SG" dirty="0"/>
              <a:t>Telecom / Rent / Utility Data</a:t>
            </a:r>
          </a:p>
          <a:p>
            <a:r>
              <a:rPr lang="en-SG" dirty="0"/>
              <a:t>Social Profile Data</a:t>
            </a:r>
          </a:p>
          <a:p>
            <a:r>
              <a:rPr lang="en-SG" dirty="0"/>
              <a:t>Social Network Data</a:t>
            </a:r>
          </a:p>
          <a:p>
            <a:r>
              <a:rPr lang="en-SG" dirty="0"/>
              <a:t>Clickstream Data</a:t>
            </a:r>
          </a:p>
          <a:p>
            <a:r>
              <a:rPr lang="en-SG" dirty="0"/>
              <a:t>Audio and Text Data</a:t>
            </a:r>
          </a:p>
          <a:p>
            <a:r>
              <a:rPr lang="en-SG" dirty="0"/>
              <a:t>Survey Data</a:t>
            </a:r>
          </a:p>
          <a:p>
            <a:r>
              <a:rPr lang="en-SG" dirty="0"/>
              <a:t>Mobile App Data</a:t>
            </a:r>
          </a:p>
        </p:txBody>
      </p:sp>
      <p:sp>
        <p:nvSpPr>
          <p:cNvPr id="4" name="TextBox 3">
            <a:extLst>
              <a:ext uri="{FF2B5EF4-FFF2-40B4-BE49-F238E27FC236}">
                <a16:creationId xmlns:a16="http://schemas.microsoft.com/office/drawing/2014/main" id="{1EF98742-E804-42A5-AB28-4820FB1A67CE}"/>
              </a:ext>
            </a:extLst>
          </p:cNvPr>
          <p:cNvSpPr txBox="1"/>
          <p:nvPr/>
        </p:nvSpPr>
        <p:spPr>
          <a:xfrm>
            <a:off x="838200" y="6311900"/>
            <a:ext cx="10652981" cy="369332"/>
          </a:xfrm>
          <a:prstGeom prst="rect">
            <a:avLst/>
          </a:prstGeom>
          <a:noFill/>
        </p:spPr>
        <p:txBody>
          <a:bodyPr wrap="none" rtlCol="0">
            <a:spAutoFit/>
          </a:bodyPr>
          <a:lstStyle/>
          <a:p>
            <a:r>
              <a:rPr lang="en-SG" b="1" dirty="0"/>
              <a:t>Source</a:t>
            </a:r>
            <a:r>
              <a:rPr lang="en-SG" dirty="0"/>
              <a:t>: </a:t>
            </a:r>
            <a:r>
              <a:rPr lang="en-SG" sz="1600" dirty="0">
                <a:hlinkClick r:id="rId4"/>
              </a:rPr>
              <a:t>http://www.fico.com/en/blogs/analytics-optimization/using-alternative-data-in-credit-risk-modeling/</a:t>
            </a:r>
            <a:r>
              <a:rPr lang="en-SG" sz="1600" dirty="0"/>
              <a:t> </a:t>
            </a:r>
            <a:endParaRPr lang="en-SG" sz="1600" b="1" dirty="0"/>
          </a:p>
        </p:txBody>
      </p:sp>
    </p:spTree>
    <p:custDataLst>
      <p:tags r:id="rId1"/>
    </p:custDataLst>
    <p:extLst>
      <p:ext uri="{BB962C8B-B14F-4D97-AF65-F5344CB8AC3E}">
        <p14:creationId xmlns:p14="http://schemas.microsoft.com/office/powerpoint/2010/main" val="585218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CC292-8433-41D0-B6A1-1250B1B84D59}"/>
              </a:ext>
            </a:extLst>
          </p:cNvPr>
          <p:cNvSpPr>
            <a:spLocks noGrp="1"/>
          </p:cNvSpPr>
          <p:nvPr>
            <p:ph type="title"/>
          </p:nvPr>
        </p:nvSpPr>
        <p:spPr/>
        <p:txBody>
          <a:bodyPr/>
          <a:lstStyle/>
          <a:p>
            <a:r>
              <a:rPr lang="en-SG" dirty="0"/>
              <a:t>Transaction Data</a:t>
            </a:r>
          </a:p>
        </p:txBody>
      </p:sp>
      <p:sp>
        <p:nvSpPr>
          <p:cNvPr id="3" name="Content Placeholder 2">
            <a:extLst>
              <a:ext uri="{FF2B5EF4-FFF2-40B4-BE49-F238E27FC236}">
                <a16:creationId xmlns:a16="http://schemas.microsoft.com/office/drawing/2014/main" id="{60542AF1-5FD6-44DB-868B-12A125275110}"/>
              </a:ext>
            </a:extLst>
          </p:cNvPr>
          <p:cNvSpPr>
            <a:spLocks noGrp="1"/>
          </p:cNvSpPr>
          <p:nvPr>
            <p:ph idx="1"/>
          </p:nvPr>
        </p:nvSpPr>
        <p:spPr/>
        <p:txBody>
          <a:bodyPr>
            <a:normAutofit/>
          </a:bodyPr>
          <a:lstStyle/>
          <a:p>
            <a:r>
              <a:rPr lang="en-SG" dirty="0"/>
              <a:t>How customers use their credit or debit cards. </a:t>
            </a:r>
          </a:p>
          <a:p>
            <a:r>
              <a:rPr lang="en-SG" dirty="0"/>
              <a:t>Not often mined to extract the maximum predictive value. </a:t>
            </a:r>
          </a:p>
          <a:p>
            <a:r>
              <a:rPr lang="en-SG" dirty="0"/>
              <a:t>Can be used to generate a wide range of predictive characteristics </a:t>
            </a:r>
          </a:p>
          <a:p>
            <a:pPr lvl="1"/>
            <a:r>
              <a:rPr lang="en-SG" dirty="0"/>
              <a:t>Ratios of Cash to Total Spend in last X week(s) </a:t>
            </a:r>
          </a:p>
          <a:p>
            <a:pPr lvl="1"/>
            <a:r>
              <a:rPr lang="en-SG" dirty="0"/>
              <a:t>Ratios of Spend in last X week(s) to last Y week(s) </a:t>
            </a:r>
          </a:p>
          <a:p>
            <a:pPr lvl="1"/>
            <a:r>
              <a:rPr lang="en-SG" dirty="0"/>
              <a:t>Characteristics based on 	</a:t>
            </a:r>
          </a:p>
          <a:p>
            <a:pPr lvl="2"/>
            <a:r>
              <a:rPr lang="en-SG" dirty="0"/>
              <a:t>Number</a:t>
            </a:r>
          </a:p>
          <a:p>
            <a:pPr lvl="2"/>
            <a:r>
              <a:rPr lang="en-SG" dirty="0"/>
              <a:t>Frequency </a:t>
            </a:r>
          </a:p>
          <a:p>
            <a:pPr lvl="2"/>
            <a:r>
              <a:rPr lang="en-SG" dirty="0"/>
              <a:t>Value of transactions at different retailer types</a:t>
            </a:r>
          </a:p>
          <a:p>
            <a:endParaRPr lang="en-SG" dirty="0"/>
          </a:p>
        </p:txBody>
      </p:sp>
      <p:sp>
        <p:nvSpPr>
          <p:cNvPr id="6" name="TextBox 5">
            <a:extLst>
              <a:ext uri="{FF2B5EF4-FFF2-40B4-BE49-F238E27FC236}">
                <a16:creationId xmlns:a16="http://schemas.microsoft.com/office/drawing/2014/main" id="{B42CF421-5741-435D-A994-50A0B4EAED3B}"/>
              </a:ext>
            </a:extLst>
          </p:cNvPr>
          <p:cNvSpPr txBox="1"/>
          <p:nvPr/>
        </p:nvSpPr>
        <p:spPr>
          <a:xfrm>
            <a:off x="838200" y="6311900"/>
            <a:ext cx="10652981" cy="369332"/>
          </a:xfrm>
          <a:prstGeom prst="rect">
            <a:avLst/>
          </a:prstGeom>
          <a:noFill/>
        </p:spPr>
        <p:txBody>
          <a:bodyPr wrap="none" rtlCol="0">
            <a:spAutoFit/>
          </a:bodyPr>
          <a:lstStyle/>
          <a:p>
            <a:r>
              <a:rPr lang="en-SG" b="1" dirty="0"/>
              <a:t>Source</a:t>
            </a:r>
            <a:r>
              <a:rPr lang="en-SG" dirty="0"/>
              <a:t>: </a:t>
            </a:r>
            <a:r>
              <a:rPr lang="en-SG" sz="1600" dirty="0">
                <a:hlinkClick r:id="rId3"/>
              </a:rPr>
              <a:t>http://www.fico.com/en/blogs/analytics-optimization/using-alternative-data-in-credit-risk-modeling/</a:t>
            </a:r>
            <a:r>
              <a:rPr lang="en-SG" sz="1600" dirty="0"/>
              <a:t> </a:t>
            </a:r>
            <a:endParaRPr lang="en-SG" sz="1600" b="1" dirty="0"/>
          </a:p>
        </p:txBody>
      </p:sp>
    </p:spTree>
    <p:custDataLst>
      <p:tags r:id="rId1"/>
    </p:custDataLst>
    <p:extLst>
      <p:ext uri="{BB962C8B-B14F-4D97-AF65-F5344CB8AC3E}">
        <p14:creationId xmlns:p14="http://schemas.microsoft.com/office/powerpoint/2010/main" val="2585081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CC292-8433-41D0-B6A1-1250B1B84D59}"/>
              </a:ext>
            </a:extLst>
          </p:cNvPr>
          <p:cNvSpPr>
            <a:spLocks noGrp="1"/>
          </p:cNvSpPr>
          <p:nvPr>
            <p:ph type="title"/>
          </p:nvPr>
        </p:nvSpPr>
        <p:spPr/>
        <p:txBody>
          <a:bodyPr/>
          <a:lstStyle/>
          <a:p>
            <a:r>
              <a:rPr lang="en-SG"/>
              <a:t>Social Profile Data</a:t>
            </a:r>
            <a:endParaRPr lang="en-SG" dirty="0"/>
          </a:p>
        </p:txBody>
      </p:sp>
      <p:sp>
        <p:nvSpPr>
          <p:cNvPr id="3" name="Content Placeholder 2">
            <a:extLst>
              <a:ext uri="{FF2B5EF4-FFF2-40B4-BE49-F238E27FC236}">
                <a16:creationId xmlns:a16="http://schemas.microsoft.com/office/drawing/2014/main" id="{60542AF1-5FD6-44DB-868B-12A125275110}"/>
              </a:ext>
            </a:extLst>
          </p:cNvPr>
          <p:cNvSpPr>
            <a:spLocks noGrp="1"/>
          </p:cNvSpPr>
          <p:nvPr>
            <p:ph idx="1"/>
          </p:nvPr>
        </p:nvSpPr>
        <p:spPr/>
        <p:txBody>
          <a:bodyPr>
            <a:normAutofit/>
          </a:bodyPr>
          <a:lstStyle/>
          <a:p>
            <a:r>
              <a:rPr lang="en-SG" dirty="0"/>
              <a:t>Facebook, LinkedIn, Twitter, Instagram, Snapchat or other social media sites</a:t>
            </a:r>
          </a:p>
          <a:p>
            <a:r>
              <a:rPr lang="en-SG" dirty="0"/>
              <a:t>Concerns:</a:t>
            </a:r>
          </a:p>
          <a:p>
            <a:pPr lvl="1"/>
            <a:r>
              <a:rPr lang="en-SG" dirty="0"/>
              <a:t>Regulatory hurdles</a:t>
            </a:r>
          </a:p>
          <a:p>
            <a:pPr lvl="1"/>
            <a:r>
              <a:rPr lang="en-SG" dirty="0"/>
              <a:t>Privacy issues</a:t>
            </a:r>
          </a:p>
          <a:p>
            <a:r>
              <a:rPr lang="en-SG" dirty="0"/>
              <a:t>Easy to manipulate</a:t>
            </a:r>
          </a:p>
        </p:txBody>
      </p:sp>
      <p:sp>
        <p:nvSpPr>
          <p:cNvPr id="6" name="TextBox 5">
            <a:extLst>
              <a:ext uri="{FF2B5EF4-FFF2-40B4-BE49-F238E27FC236}">
                <a16:creationId xmlns:a16="http://schemas.microsoft.com/office/drawing/2014/main" id="{B42CF421-5741-435D-A994-50A0B4EAED3B}"/>
              </a:ext>
            </a:extLst>
          </p:cNvPr>
          <p:cNvSpPr txBox="1"/>
          <p:nvPr/>
        </p:nvSpPr>
        <p:spPr>
          <a:xfrm>
            <a:off x="838200" y="6311900"/>
            <a:ext cx="10652981" cy="369332"/>
          </a:xfrm>
          <a:prstGeom prst="rect">
            <a:avLst/>
          </a:prstGeom>
          <a:noFill/>
        </p:spPr>
        <p:txBody>
          <a:bodyPr wrap="none" rtlCol="0">
            <a:spAutoFit/>
          </a:bodyPr>
          <a:lstStyle/>
          <a:p>
            <a:r>
              <a:rPr lang="en-SG" b="1" dirty="0"/>
              <a:t>Source</a:t>
            </a:r>
            <a:r>
              <a:rPr lang="en-SG" dirty="0"/>
              <a:t>: </a:t>
            </a:r>
            <a:r>
              <a:rPr lang="en-SG" sz="1600" dirty="0">
                <a:hlinkClick r:id="rId3"/>
              </a:rPr>
              <a:t>http://www.fico.com/en/blogs/analytics-optimization/using-alternative-data-in-credit-risk-modeling/</a:t>
            </a:r>
            <a:r>
              <a:rPr lang="en-SG" sz="1600" dirty="0"/>
              <a:t> </a:t>
            </a:r>
            <a:endParaRPr lang="en-SG" sz="1600" b="1" dirty="0"/>
          </a:p>
        </p:txBody>
      </p:sp>
    </p:spTree>
    <p:custDataLst>
      <p:tags r:id="rId1"/>
    </p:custDataLst>
    <p:extLst>
      <p:ext uri="{BB962C8B-B14F-4D97-AF65-F5344CB8AC3E}">
        <p14:creationId xmlns:p14="http://schemas.microsoft.com/office/powerpoint/2010/main" val="1211408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CC292-8433-41D0-B6A1-1250B1B84D59}"/>
              </a:ext>
            </a:extLst>
          </p:cNvPr>
          <p:cNvSpPr>
            <a:spLocks noGrp="1"/>
          </p:cNvSpPr>
          <p:nvPr>
            <p:ph type="title"/>
          </p:nvPr>
        </p:nvSpPr>
        <p:spPr/>
        <p:txBody>
          <a:bodyPr/>
          <a:lstStyle/>
          <a:p>
            <a:r>
              <a:rPr lang="en-SG"/>
              <a:t>Social Network Analysis</a:t>
            </a:r>
            <a:endParaRPr lang="en-SG" dirty="0"/>
          </a:p>
        </p:txBody>
      </p:sp>
      <p:sp>
        <p:nvSpPr>
          <p:cNvPr id="3" name="Content Placeholder 2">
            <a:extLst>
              <a:ext uri="{FF2B5EF4-FFF2-40B4-BE49-F238E27FC236}">
                <a16:creationId xmlns:a16="http://schemas.microsoft.com/office/drawing/2014/main" id="{60542AF1-5FD6-44DB-868B-12A125275110}"/>
              </a:ext>
            </a:extLst>
          </p:cNvPr>
          <p:cNvSpPr>
            <a:spLocks noGrp="1"/>
          </p:cNvSpPr>
          <p:nvPr>
            <p:ph idx="1"/>
          </p:nvPr>
        </p:nvSpPr>
        <p:spPr/>
        <p:txBody>
          <a:bodyPr>
            <a:normAutofit/>
          </a:bodyPr>
          <a:lstStyle/>
          <a:p>
            <a:r>
              <a:rPr lang="en-SG" dirty="0"/>
              <a:t>Map a consumer’s network</a:t>
            </a:r>
          </a:p>
          <a:p>
            <a:r>
              <a:rPr lang="en-SG" dirty="0"/>
              <a:t>Identify all the files and accounts for a single customer</a:t>
            </a:r>
          </a:p>
          <a:p>
            <a:r>
              <a:rPr lang="en-SG" dirty="0"/>
              <a:t>Identify the individual’s connections with other people</a:t>
            </a:r>
          </a:p>
          <a:p>
            <a:r>
              <a:rPr lang="en-SG" dirty="0"/>
              <a:t>Especially useful when evaluating a new credit applicant with no or little credit history. The credit ratings of the applicant’s network can provide useful information. </a:t>
            </a:r>
          </a:p>
          <a:p>
            <a:r>
              <a:rPr lang="en-SG" dirty="0"/>
              <a:t>Potential regulatory issue</a:t>
            </a:r>
          </a:p>
          <a:p>
            <a:endParaRPr lang="en-SG" dirty="0"/>
          </a:p>
          <a:p>
            <a:endParaRPr lang="en-SG" dirty="0"/>
          </a:p>
        </p:txBody>
      </p:sp>
      <p:sp>
        <p:nvSpPr>
          <p:cNvPr id="6" name="TextBox 5">
            <a:extLst>
              <a:ext uri="{FF2B5EF4-FFF2-40B4-BE49-F238E27FC236}">
                <a16:creationId xmlns:a16="http://schemas.microsoft.com/office/drawing/2014/main" id="{B42CF421-5741-435D-A994-50A0B4EAED3B}"/>
              </a:ext>
            </a:extLst>
          </p:cNvPr>
          <p:cNvSpPr txBox="1"/>
          <p:nvPr/>
        </p:nvSpPr>
        <p:spPr>
          <a:xfrm>
            <a:off x="838200" y="6311900"/>
            <a:ext cx="10652981" cy="369332"/>
          </a:xfrm>
          <a:prstGeom prst="rect">
            <a:avLst/>
          </a:prstGeom>
          <a:noFill/>
        </p:spPr>
        <p:txBody>
          <a:bodyPr wrap="none" rtlCol="0">
            <a:spAutoFit/>
          </a:bodyPr>
          <a:lstStyle/>
          <a:p>
            <a:r>
              <a:rPr lang="en-SG" b="1" dirty="0"/>
              <a:t>Source</a:t>
            </a:r>
            <a:r>
              <a:rPr lang="en-SG" dirty="0"/>
              <a:t>: </a:t>
            </a:r>
            <a:r>
              <a:rPr lang="en-SG" sz="1600" dirty="0">
                <a:hlinkClick r:id="rId3"/>
              </a:rPr>
              <a:t>http://www.fico.com/en/blogs/analytics-optimization/using-alternative-data-in-credit-risk-modeling/</a:t>
            </a:r>
            <a:r>
              <a:rPr lang="en-SG" sz="1600" dirty="0"/>
              <a:t> </a:t>
            </a:r>
            <a:endParaRPr lang="en-SG" sz="1600" b="1" dirty="0"/>
          </a:p>
        </p:txBody>
      </p:sp>
    </p:spTree>
    <p:custDataLst>
      <p:tags r:id="rId1"/>
    </p:custDataLst>
    <p:extLst>
      <p:ext uri="{BB962C8B-B14F-4D97-AF65-F5344CB8AC3E}">
        <p14:creationId xmlns:p14="http://schemas.microsoft.com/office/powerpoint/2010/main" val="2761535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CC292-8433-41D0-B6A1-1250B1B84D59}"/>
              </a:ext>
            </a:extLst>
          </p:cNvPr>
          <p:cNvSpPr>
            <a:spLocks noGrp="1"/>
          </p:cNvSpPr>
          <p:nvPr>
            <p:ph type="title"/>
          </p:nvPr>
        </p:nvSpPr>
        <p:spPr/>
        <p:txBody>
          <a:bodyPr/>
          <a:lstStyle/>
          <a:p>
            <a:r>
              <a:rPr lang="en-SG" dirty="0"/>
              <a:t>Other Data Sources</a:t>
            </a:r>
          </a:p>
        </p:txBody>
      </p:sp>
      <p:sp>
        <p:nvSpPr>
          <p:cNvPr id="3" name="Content Placeholder 2">
            <a:extLst>
              <a:ext uri="{FF2B5EF4-FFF2-40B4-BE49-F238E27FC236}">
                <a16:creationId xmlns:a16="http://schemas.microsoft.com/office/drawing/2014/main" id="{60542AF1-5FD6-44DB-868B-12A125275110}"/>
              </a:ext>
            </a:extLst>
          </p:cNvPr>
          <p:cNvSpPr>
            <a:spLocks noGrp="1"/>
          </p:cNvSpPr>
          <p:nvPr>
            <p:ph idx="1"/>
          </p:nvPr>
        </p:nvSpPr>
        <p:spPr/>
        <p:txBody>
          <a:bodyPr>
            <a:normAutofit/>
          </a:bodyPr>
          <a:lstStyle/>
          <a:p>
            <a:r>
              <a:rPr lang="en-SG" b="1" dirty="0"/>
              <a:t>Clickstream Data.</a:t>
            </a:r>
            <a:r>
              <a:rPr lang="en-SG" dirty="0"/>
              <a:t> </a:t>
            </a:r>
          </a:p>
          <a:p>
            <a:pPr lvl="1"/>
            <a:r>
              <a:rPr lang="en-SG" dirty="0"/>
              <a:t>How a customer moves through your website, where they click and how long they take on a page can be predictive.</a:t>
            </a:r>
          </a:p>
          <a:p>
            <a:r>
              <a:rPr lang="en-SG" b="1" dirty="0"/>
              <a:t>Audio and Text Data.</a:t>
            </a:r>
            <a:r>
              <a:rPr lang="en-SG" dirty="0"/>
              <a:t> </a:t>
            </a:r>
          </a:p>
          <a:p>
            <a:pPr lvl="1"/>
            <a:r>
              <a:rPr lang="en-SG" dirty="0"/>
              <a:t>Information found on credit applications</a:t>
            </a:r>
          </a:p>
          <a:p>
            <a:pPr lvl="1"/>
            <a:r>
              <a:rPr lang="en-SG" dirty="0"/>
              <a:t>In recorded customer service or collections calls. </a:t>
            </a:r>
          </a:p>
          <a:p>
            <a:pPr lvl="1"/>
            <a:r>
              <a:rPr lang="en-SG" dirty="0"/>
              <a:t>Complement “thin files” / lacked credit history</a:t>
            </a:r>
          </a:p>
          <a:p>
            <a:endParaRPr lang="en-SG" dirty="0"/>
          </a:p>
          <a:p>
            <a:endParaRPr lang="en-SG" dirty="0"/>
          </a:p>
        </p:txBody>
      </p:sp>
      <p:sp>
        <p:nvSpPr>
          <p:cNvPr id="6" name="TextBox 5">
            <a:extLst>
              <a:ext uri="{FF2B5EF4-FFF2-40B4-BE49-F238E27FC236}">
                <a16:creationId xmlns:a16="http://schemas.microsoft.com/office/drawing/2014/main" id="{B42CF421-5741-435D-A994-50A0B4EAED3B}"/>
              </a:ext>
            </a:extLst>
          </p:cNvPr>
          <p:cNvSpPr txBox="1"/>
          <p:nvPr/>
        </p:nvSpPr>
        <p:spPr>
          <a:xfrm>
            <a:off x="838200" y="6311900"/>
            <a:ext cx="10652981" cy="369332"/>
          </a:xfrm>
          <a:prstGeom prst="rect">
            <a:avLst/>
          </a:prstGeom>
          <a:noFill/>
        </p:spPr>
        <p:txBody>
          <a:bodyPr wrap="none" rtlCol="0">
            <a:spAutoFit/>
          </a:bodyPr>
          <a:lstStyle/>
          <a:p>
            <a:r>
              <a:rPr lang="en-SG" b="1" dirty="0"/>
              <a:t>Source</a:t>
            </a:r>
            <a:r>
              <a:rPr lang="en-SG" dirty="0"/>
              <a:t>: </a:t>
            </a:r>
            <a:r>
              <a:rPr lang="en-SG" sz="1600" dirty="0">
                <a:hlinkClick r:id="rId3"/>
              </a:rPr>
              <a:t>http://www.fico.com/en/blogs/analytics-optimization/using-alternative-data-in-credit-risk-modeling/</a:t>
            </a:r>
            <a:r>
              <a:rPr lang="en-SG" sz="1600" dirty="0"/>
              <a:t> </a:t>
            </a:r>
            <a:endParaRPr lang="en-SG" sz="1600" b="1" dirty="0"/>
          </a:p>
        </p:txBody>
      </p:sp>
    </p:spTree>
    <p:custDataLst>
      <p:tags r:id="rId1"/>
    </p:custDataLst>
    <p:extLst>
      <p:ext uri="{BB962C8B-B14F-4D97-AF65-F5344CB8AC3E}">
        <p14:creationId xmlns:p14="http://schemas.microsoft.com/office/powerpoint/2010/main" val="2753827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p:txBody>
          <a:bodyPr/>
          <a:lstStyle/>
          <a:p>
            <a:r>
              <a:rPr lang="en-US"/>
              <a:t>Types of Analytics</a:t>
            </a:r>
          </a:p>
        </p:txBody>
      </p:sp>
      <p:sp>
        <p:nvSpPr>
          <p:cNvPr id="351" name="Shape 351"/>
          <p:cNvSpPr txBox="1">
            <a:spLocks noGrp="1"/>
          </p:cNvSpPr>
          <p:nvPr>
            <p:ph idx="1"/>
          </p:nvPr>
        </p:nvSpPr>
        <p:spPr/>
        <p:txBody>
          <a:bodyPr/>
          <a:lstStyle/>
          <a:p>
            <a:r>
              <a:rPr lang="en-SG"/>
              <a:t>Descriptive Analytics</a:t>
            </a:r>
          </a:p>
          <a:p>
            <a:pPr lvl="1"/>
            <a:r>
              <a:rPr lang="en-SG"/>
              <a:t>Make use of data aggregation and data mining to provide insight into the past and answer: “What has happened?”</a:t>
            </a:r>
          </a:p>
          <a:p>
            <a:r>
              <a:rPr lang="en-SG"/>
              <a:t>Predictive Analytics</a:t>
            </a:r>
          </a:p>
          <a:p>
            <a:pPr lvl="1"/>
            <a:r>
              <a:rPr lang="en-SG"/>
              <a:t>Make use of statistical models and forecasts techniques to understand the future and answer: “What could happen?”</a:t>
            </a:r>
          </a:p>
          <a:p>
            <a:r>
              <a:rPr lang="en-SG"/>
              <a:t>Prescriptive Analytics</a:t>
            </a:r>
          </a:p>
          <a:p>
            <a:pPr lvl="1"/>
            <a:r>
              <a:rPr lang="en-SG"/>
              <a:t>Make use of optimisation and simulation algorithms to advice on possible outcomes and answer: “What should we do?”</a:t>
            </a:r>
          </a:p>
        </p:txBody>
      </p:sp>
      <p:sp>
        <p:nvSpPr>
          <p:cNvPr id="352" name="Shape 352"/>
          <p:cNvSpPr txBox="1">
            <a:spLocks noGrp="1"/>
          </p:cNvSpPr>
          <p:nvPr>
            <p:ph type="sldNum" sz="quarter" idx="12"/>
          </p:nvPr>
        </p:nvSpPr>
        <p:spPr/>
        <p:txBody>
          <a:bodyPr/>
          <a:lstStyle/>
          <a:p>
            <a:fld id="{00000000-1234-1234-1234-123412341234}" type="slidenum">
              <a:rPr lang="en-US" smtClean="0"/>
              <a:pPr/>
              <a:t>4</a:t>
            </a:fld>
            <a:endParaRPr lang="en-US"/>
          </a:p>
        </p:txBody>
      </p:sp>
    </p:spTree>
    <p:custDataLst>
      <p:tags r:id="rId1"/>
    </p:custDataLst>
    <p:extLst>
      <p:ext uri="{BB962C8B-B14F-4D97-AF65-F5344CB8AC3E}">
        <p14:creationId xmlns:p14="http://schemas.microsoft.com/office/powerpoint/2010/main" val="4567136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559C4-7CF3-4CC7-BEC8-6B18768D595C}"/>
              </a:ext>
            </a:extLst>
          </p:cNvPr>
          <p:cNvSpPr>
            <a:spLocks noGrp="1"/>
          </p:cNvSpPr>
          <p:nvPr>
            <p:ph type="title"/>
          </p:nvPr>
        </p:nvSpPr>
        <p:spPr/>
        <p:txBody>
          <a:bodyPr/>
          <a:lstStyle/>
          <a:p>
            <a:r>
              <a:rPr lang="en-SG" dirty="0"/>
              <a:t>“Alternative”</a:t>
            </a:r>
          </a:p>
        </p:txBody>
      </p:sp>
      <p:sp>
        <p:nvSpPr>
          <p:cNvPr id="3" name="Content Placeholder 2">
            <a:extLst>
              <a:ext uri="{FF2B5EF4-FFF2-40B4-BE49-F238E27FC236}">
                <a16:creationId xmlns:a16="http://schemas.microsoft.com/office/drawing/2014/main" id="{74FB8440-D897-42CD-85BF-FED8FEF5BB14}"/>
              </a:ext>
            </a:extLst>
          </p:cNvPr>
          <p:cNvSpPr>
            <a:spLocks noGrp="1"/>
          </p:cNvSpPr>
          <p:nvPr>
            <p:ph idx="1"/>
          </p:nvPr>
        </p:nvSpPr>
        <p:spPr/>
        <p:txBody>
          <a:bodyPr>
            <a:normAutofit/>
          </a:bodyPr>
          <a:lstStyle/>
          <a:p>
            <a:r>
              <a:rPr lang="en-SG" dirty="0"/>
              <a:t>Data showing </a:t>
            </a:r>
            <a:r>
              <a:rPr lang="en-SG" b="1" dirty="0"/>
              <a:t>trends or patterns </a:t>
            </a:r>
            <a:r>
              <a:rPr lang="en-SG" dirty="0"/>
              <a:t>in traditional loan repayment data.</a:t>
            </a:r>
          </a:p>
          <a:p>
            <a:r>
              <a:rPr lang="en-SG" b="1" dirty="0"/>
              <a:t>Payment data </a:t>
            </a:r>
            <a:r>
              <a:rPr lang="en-SG" dirty="0"/>
              <a:t>relating to non-loan products requiring regular (typically monthly) payments, such as telecommunications, rent, insurance, or utilities.</a:t>
            </a:r>
          </a:p>
          <a:p>
            <a:r>
              <a:rPr lang="en-SG" dirty="0"/>
              <a:t>Checking account transaction and </a:t>
            </a:r>
            <a:r>
              <a:rPr lang="en-SG" b="1" dirty="0"/>
              <a:t>cashflow data </a:t>
            </a:r>
            <a:r>
              <a:rPr lang="en-SG" dirty="0"/>
              <a:t>and information about a consumer’s assets, which could include the regularity of a consumer’s cash inflows and outflows, or information about prior income or expense shocks.</a:t>
            </a:r>
          </a:p>
        </p:txBody>
      </p:sp>
      <p:sp>
        <p:nvSpPr>
          <p:cNvPr id="4" name="TextBox 3">
            <a:extLst>
              <a:ext uri="{FF2B5EF4-FFF2-40B4-BE49-F238E27FC236}">
                <a16:creationId xmlns:a16="http://schemas.microsoft.com/office/drawing/2014/main" id="{8CBE6B20-9ABB-4062-98B4-3CEC8997C2DD}"/>
              </a:ext>
            </a:extLst>
          </p:cNvPr>
          <p:cNvSpPr txBox="1"/>
          <p:nvPr/>
        </p:nvSpPr>
        <p:spPr>
          <a:xfrm>
            <a:off x="838200" y="6311900"/>
            <a:ext cx="8629285" cy="369332"/>
          </a:xfrm>
          <a:prstGeom prst="rect">
            <a:avLst/>
          </a:prstGeom>
          <a:noFill/>
        </p:spPr>
        <p:txBody>
          <a:bodyPr wrap="none" rtlCol="0">
            <a:spAutoFit/>
          </a:bodyPr>
          <a:lstStyle/>
          <a:p>
            <a:r>
              <a:rPr lang="en-SG" b="1" dirty="0"/>
              <a:t>Source</a:t>
            </a:r>
            <a:r>
              <a:rPr lang="en-SG" dirty="0"/>
              <a:t>: </a:t>
            </a:r>
            <a:r>
              <a:rPr lang="en-SG" sz="1600" dirty="0">
                <a:hlinkClick r:id="rId3"/>
              </a:rPr>
              <a:t>https://files.consumerfinance.gov/f/documents/20170214_cfpb_Alt-Data-RFI.pdf</a:t>
            </a:r>
            <a:r>
              <a:rPr lang="en-SG" sz="1600" dirty="0"/>
              <a:t> </a:t>
            </a:r>
            <a:endParaRPr lang="en-SG" sz="1600" b="1" dirty="0"/>
          </a:p>
        </p:txBody>
      </p:sp>
    </p:spTree>
    <p:custDataLst>
      <p:tags r:id="rId1"/>
    </p:custDataLst>
    <p:extLst>
      <p:ext uri="{BB962C8B-B14F-4D97-AF65-F5344CB8AC3E}">
        <p14:creationId xmlns:p14="http://schemas.microsoft.com/office/powerpoint/2010/main" val="2700193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559C4-7CF3-4CC7-BEC8-6B18768D595C}"/>
              </a:ext>
            </a:extLst>
          </p:cNvPr>
          <p:cNvSpPr>
            <a:spLocks noGrp="1"/>
          </p:cNvSpPr>
          <p:nvPr>
            <p:ph type="title"/>
          </p:nvPr>
        </p:nvSpPr>
        <p:spPr/>
        <p:txBody>
          <a:bodyPr/>
          <a:lstStyle/>
          <a:p>
            <a:r>
              <a:rPr lang="en-SG" dirty="0"/>
              <a:t>“Alternative”</a:t>
            </a:r>
          </a:p>
        </p:txBody>
      </p:sp>
      <p:sp>
        <p:nvSpPr>
          <p:cNvPr id="3" name="Content Placeholder 2">
            <a:extLst>
              <a:ext uri="{FF2B5EF4-FFF2-40B4-BE49-F238E27FC236}">
                <a16:creationId xmlns:a16="http://schemas.microsoft.com/office/drawing/2014/main" id="{74FB8440-D897-42CD-85BF-FED8FEF5BB14}"/>
              </a:ext>
            </a:extLst>
          </p:cNvPr>
          <p:cNvSpPr>
            <a:spLocks noGrp="1"/>
          </p:cNvSpPr>
          <p:nvPr>
            <p:ph idx="1"/>
          </p:nvPr>
        </p:nvSpPr>
        <p:spPr/>
        <p:txBody>
          <a:bodyPr>
            <a:normAutofit fontScale="92500" lnSpcReduction="10000"/>
          </a:bodyPr>
          <a:lstStyle/>
          <a:p>
            <a:r>
              <a:rPr lang="en-SG" dirty="0"/>
              <a:t>Data that some consider to be related to a consumer’s </a:t>
            </a:r>
            <a:r>
              <a:rPr lang="en-SG" b="1" dirty="0"/>
              <a:t>stability</a:t>
            </a:r>
            <a:r>
              <a:rPr lang="en-SG" dirty="0"/>
              <a:t>, which might include information about the frequency of changes in residences, employment, phone numbers or e-mail addresses.</a:t>
            </a:r>
          </a:p>
          <a:p>
            <a:r>
              <a:rPr lang="en-SG" dirty="0"/>
              <a:t>Data about a consumer’s </a:t>
            </a:r>
            <a:r>
              <a:rPr lang="en-SG" b="1" dirty="0"/>
              <a:t>educational </a:t>
            </a:r>
            <a:r>
              <a:rPr lang="en-SG" dirty="0"/>
              <a:t>or </a:t>
            </a:r>
            <a:r>
              <a:rPr lang="en-SG" b="1" dirty="0"/>
              <a:t>occupational </a:t>
            </a:r>
            <a:r>
              <a:rPr lang="en-SG" dirty="0"/>
              <a:t>attainment, including information about schools attended, degrees obtained, and job positions held.</a:t>
            </a:r>
          </a:p>
          <a:p>
            <a:r>
              <a:rPr lang="en-SG" b="1" dirty="0"/>
              <a:t>Behavioural data </a:t>
            </a:r>
            <a:r>
              <a:rPr lang="en-SG" dirty="0"/>
              <a:t>about consumers, such as how consumers interact with a web interface or answer specific questions, or data about how they shop, browse, use devices, or move about their daily lives.</a:t>
            </a:r>
          </a:p>
          <a:p>
            <a:r>
              <a:rPr lang="en-SG" dirty="0"/>
              <a:t>Data about consumers’ friends and associates, including data about </a:t>
            </a:r>
            <a:r>
              <a:rPr lang="en-SG" b="1" dirty="0"/>
              <a:t>connections </a:t>
            </a:r>
            <a:r>
              <a:rPr lang="en-SG" dirty="0"/>
              <a:t>on social media.</a:t>
            </a:r>
          </a:p>
        </p:txBody>
      </p:sp>
      <p:sp>
        <p:nvSpPr>
          <p:cNvPr id="4" name="TextBox 3">
            <a:extLst>
              <a:ext uri="{FF2B5EF4-FFF2-40B4-BE49-F238E27FC236}">
                <a16:creationId xmlns:a16="http://schemas.microsoft.com/office/drawing/2014/main" id="{F2A2396B-19D7-448C-833A-602BCF81F8CB}"/>
              </a:ext>
            </a:extLst>
          </p:cNvPr>
          <p:cNvSpPr txBox="1"/>
          <p:nvPr/>
        </p:nvSpPr>
        <p:spPr>
          <a:xfrm>
            <a:off x="838200" y="6311900"/>
            <a:ext cx="8629285" cy="369332"/>
          </a:xfrm>
          <a:prstGeom prst="rect">
            <a:avLst/>
          </a:prstGeom>
          <a:noFill/>
        </p:spPr>
        <p:txBody>
          <a:bodyPr wrap="none" rtlCol="0">
            <a:spAutoFit/>
          </a:bodyPr>
          <a:lstStyle/>
          <a:p>
            <a:r>
              <a:rPr lang="en-SG" b="1" dirty="0"/>
              <a:t>Source</a:t>
            </a:r>
            <a:r>
              <a:rPr lang="en-SG" dirty="0"/>
              <a:t>: </a:t>
            </a:r>
            <a:r>
              <a:rPr lang="en-SG" sz="1600" dirty="0">
                <a:hlinkClick r:id="rId3"/>
              </a:rPr>
              <a:t>https://files.consumerfinance.gov/f/documents/20170214_cfpb_Alt-Data-RFI.pdf</a:t>
            </a:r>
            <a:r>
              <a:rPr lang="en-SG" sz="1600" dirty="0"/>
              <a:t> </a:t>
            </a:r>
            <a:endParaRPr lang="en-SG" sz="1600" b="1" dirty="0"/>
          </a:p>
        </p:txBody>
      </p:sp>
    </p:spTree>
    <p:custDataLst>
      <p:tags r:id="rId1"/>
    </p:custDataLst>
    <p:extLst>
      <p:ext uri="{BB962C8B-B14F-4D97-AF65-F5344CB8AC3E}">
        <p14:creationId xmlns:p14="http://schemas.microsoft.com/office/powerpoint/2010/main" val="1874821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5D926-6B63-4A4D-81E7-CA7BC22EAB5D}"/>
              </a:ext>
            </a:extLst>
          </p:cNvPr>
          <p:cNvSpPr>
            <a:spLocks noGrp="1"/>
          </p:cNvSpPr>
          <p:nvPr>
            <p:ph type="title"/>
          </p:nvPr>
        </p:nvSpPr>
        <p:spPr/>
        <p:txBody>
          <a:bodyPr/>
          <a:lstStyle/>
          <a:p>
            <a:r>
              <a:rPr lang="en-SG" dirty="0"/>
              <a:t>Characteristics of Good Alternative Data</a:t>
            </a:r>
          </a:p>
        </p:txBody>
      </p:sp>
      <p:sp>
        <p:nvSpPr>
          <p:cNvPr id="3" name="Content Placeholder 2">
            <a:extLst>
              <a:ext uri="{FF2B5EF4-FFF2-40B4-BE49-F238E27FC236}">
                <a16:creationId xmlns:a16="http://schemas.microsoft.com/office/drawing/2014/main" id="{38FBF06F-19E3-4B84-BA8B-A811605B8902}"/>
              </a:ext>
            </a:extLst>
          </p:cNvPr>
          <p:cNvSpPr>
            <a:spLocks noGrp="1"/>
          </p:cNvSpPr>
          <p:nvPr>
            <p:ph idx="1"/>
          </p:nvPr>
        </p:nvSpPr>
        <p:spPr/>
        <p:txBody>
          <a:bodyPr>
            <a:normAutofit fontScale="77500" lnSpcReduction="20000"/>
          </a:bodyPr>
          <a:lstStyle/>
          <a:p>
            <a:r>
              <a:rPr lang="en-SG" b="1" dirty="0"/>
              <a:t>Coverage</a:t>
            </a:r>
            <a:r>
              <a:rPr lang="en-SG" dirty="0"/>
              <a:t>: a new data source will ideally have broad and consistent coverage </a:t>
            </a:r>
          </a:p>
          <a:p>
            <a:r>
              <a:rPr lang="en-SG" b="1" dirty="0"/>
              <a:t>Specificity</a:t>
            </a:r>
            <a:r>
              <a:rPr lang="en-SG" dirty="0"/>
              <a:t>: a data source should ideally contain detailed data elements about an individual – data elements that provide part of a full picture of the borrower (e.g., </a:t>
            </a:r>
            <a:r>
              <a:rPr lang="en-SG" dirty="0" err="1"/>
              <a:t>ontime</a:t>
            </a:r>
            <a:r>
              <a:rPr lang="en-SG" dirty="0"/>
              <a:t> and late payments over a significant time series, or specific asset or income data)</a:t>
            </a:r>
          </a:p>
          <a:p>
            <a:r>
              <a:rPr lang="en-SG" b="1" dirty="0"/>
              <a:t>Accuracy and timeliness</a:t>
            </a:r>
            <a:r>
              <a:rPr lang="en-SG" dirty="0"/>
              <a:t>: data should be accurate and frequently updated</a:t>
            </a:r>
          </a:p>
          <a:p>
            <a:r>
              <a:rPr lang="en-SG" b="1" dirty="0"/>
              <a:t>Predictive power (‘signal’)</a:t>
            </a:r>
            <a:r>
              <a:rPr lang="en-SG" dirty="0"/>
              <a:t>: most important, data should contain information relevant to the behaviour that you’re trying to predict </a:t>
            </a:r>
          </a:p>
          <a:p>
            <a:r>
              <a:rPr lang="en-SG" b="1" dirty="0"/>
              <a:t>Orthogonality</a:t>
            </a:r>
            <a:r>
              <a:rPr lang="en-SG" dirty="0"/>
              <a:t>: ideally, the data source should be additive to traditional bureau data; this means that using it will improve the predictive accuracy of any new score by improving the signal-to-noise ratio </a:t>
            </a:r>
          </a:p>
          <a:p>
            <a:r>
              <a:rPr lang="en-SG" b="1" dirty="0"/>
              <a:t>Regulatory compliance</a:t>
            </a:r>
            <a:r>
              <a:rPr lang="en-SG" dirty="0"/>
              <a:t>: data sources must comply with existing regulations for consumer credit (i.e., Fair Credit Reporting Act, Equal Credit Opportunity Act, Gramm-Leach-Bliley Act)</a:t>
            </a:r>
          </a:p>
        </p:txBody>
      </p:sp>
      <p:sp>
        <p:nvSpPr>
          <p:cNvPr id="4" name="TextBox 3">
            <a:extLst>
              <a:ext uri="{FF2B5EF4-FFF2-40B4-BE49-F238E27FC236}">
                <a16:creationId xmlns:a16="http://schemas.microsoft.com/office/drawing/2014/main" id="{5A3DA0E3-D94C-4206-8426-52A7288202BA}"/>
              </a:ext>
            </a:extLst>
          </p:cNvPr>
          <p:cNvSpPr txBox="1"/>
          <p:nvPr/>
        </p:nvSpPr>
        <p:spPr>
          <a:xfrm>
            <a:off x="838200" y="6311900"/>
            <a:ext cx="7535204" cy="369332"/>
          </a:xfrm>
          <a:prstGeom prst="rect">
            <a:avLst/>
          </a:prstGeom>
          <a:noFill/>
        </p:spPr>
        <p:txBody>
          <a:bodyPr wrap="none" rtlCol="0">
            <a:spAutoFit/>
          </a:bodyPr>
          <a:lstStyle/>
          <a:p>
            <a:r>
              <a:rPr lang="en-SG" b="1" dirty="0"/>
              <a:t>Source</a:t>
            </a:r>
            <a:r>
              <a:rPr lang="en-SG" dirty="0"/>
              <a:t>: Alternative Data and the Unbanked </a:t>
            </a:r>
            <a:r>
              <a:rPr lang="en-SG" dirty="0">
                <a:hlinkClick r:id="rId3"/>
              </a:rPr>
              <a:t>https://owy.mn/2Gxwwn7</a:t>
            </a:r>
            <a:r>
              <a:rPr lang="en-SG" dirty="0"/>
              <a:t> </a:t>
            </a:r>
          </a:p>
        </p:txBody>
      </p:sp>
    </p:spTree>
    <p:custDataLst>
      <p:tags r:id="rId1"/>
    </p:custDataLst>
    <p:extLst>
      <p:ext uri="{BB962C8B-B14F-4D97-AF65-F5344CB8AC3E}">
        <p14:creationId xmlns:p14="http://schemas.microsoft.com/office/powerpoint/2010/main" val="3512407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C964-0A34-4423-8BA8-D5C2FC8B5D67}"/>
              </a:ext>
            </a:extLst>
          </p:cNvPr>
          <p:cNvSpPr>
            <a:spLocks noGrp="1"/>
          </p:cNvSpPr>
          <p:nvPr>
            <p:ph type="title"/>
          </p:nvPr>
        </p:nvSpPr>
        <p:spPr/>
        <p:txBody>
          <a:bodyPr/>
          <a:lstStyle/>
          <a:p>
            <a:endParaRPr lang="en-SG" dirty="0"/>
          </a:p>
        </p:txBody>
      </p:sp>
      <p:sp>
        <p:nvSpPr>
          <p:cNvPr id="3" name="Content Placeholder 2">
            <a:extLst>
              <a:ext uri="{FF2B5EF4-FFF2-40B4-BE49-F238E27FC236}">
                <a16:creationId xmlns:a16="http://schemas.microsoft.com/office/drawing/2014/main" id="{16AF79E8-5E9A-45C1-A7B2-D400583B95AB}"/>
              </a:ext>
            </a:extLst>
          </p:cNvPr>
          <p:cNvSpPr>
            <a:spLocks noGrp="1"/>
          </p:cNvSpPr>
          <p:nvPr>
            <p:ph idx="1"/>
          </p:nvPr>
        </p:nvSpPr>
        <p:spPr/>
        <p:txBody>
          <a:bodyPr/>
          <a:lstStyle/>
          <a:p>
            <a:endParaRPr lang="en-SG" dirty="0"/>
          </a:p>
        </p:txBody>
      </p:sp>
      <p:pic>
        <p:nvPicPr>
          <p:cNvPr id="4" name="Picture 3">
            <a:extLst>
              <a:ext uri="{FF2B5EF4-FFF2-40B4-BE49-F238E27FC236}">
                <a16:creationId xmlns:a16="http://schemas.microsoft.com/office/drawing/2014/main" id="{E7FC37EF-9555-4445-AC55-A2CB4DB4C254}"/>
              </a:ext>
            </a:extLst>
          </p:cNvPr>
          <p:cNvPicPr>
            <a:picLocks noChangeAspect="1"/>
          </p:cNvPicPr>
          <p:nvPr/>
        </p:nvPicPr>
        <p:blipFill>
          <a:blip r:embed="rId3"/>
          <a:stretch>
            <a:fillRect/>
          </a:stretch>
        </p:blipFill>
        <p:spPr>
          <a:xfrm>
            <a:off x="1880304" y="82828"/>
            <a:ext cx="8431392" cy="6243092"/>
          </a:xfrm>
          <a:prstGeom prst="rect">
            <a:avLst/>
          </a:prstGeom>
        </p:spPr>
      </p:pic>
      <p:sp>
        <p:nvSpPr>
          <p:cNvPr id="5" name="TextBox 4">
            <a:extLst>
              <a:ext uri="{FF2B5EF4-FFF2-40B4-BE49-F238E27FC236}">
                <a16:creationId xmlns:a16="http://schemas.microsoft.com/office/drawing/2014/main" id="{9BA9D9A8-73E2-4418-B15F-1CD2A2DC708C}"/>
              </a:ext>
            </a:extLst>
          </p:cNvPr>
          <p:cNvSpPr txBox="1"/>
          <p:nvPr/>
        </p:nvSpPr>
        <p:spPr>
          <a:xfrm>
            <a:off x="838200" y="6325920"/>
            <a:ext cx="5737404" cy="307777"/>
          </a:xfrm>
          <a:prstGeom prst="rect">
            <a:avLst/>
          </a:prstGeom>
          <a:noFill/>
        </p:spPr>
        <p:txBody>
          <a:bodyPr wrap="none" rtlCol="0">
            <a:spAutoFit/>
          </a:bodyPr>
          <a:lstStyle/>
          <a:p>
            <a:r>
              <a:rPr lang="en-SG" sz="1400" b="1" dirty="0"/>
              <a:t>Source</a:t>
            </a:r>
            <a:r>
              <a:rPr lang="en-SG" sz="1400" dirty="0"/>
              <a:t>: Credit Scoring in The Era of Big Data, </a:t>
            </a:r>
            <a:r>
              <a:rPr lang="en-SG" sz="1400" dirty="0">
                <a:hlinkClick r:id="rId4"/>
              </a:rPr>
              <a:t>https://bit.ly/2vdxhi9</a:t>
            </a:r>
            <a:r>
              <a:rPr lang="en-SG" sz="1400" dirty="0"/>
              <a:t> </a:t>
            </a:r>
          </a:p>
        </p:txBody>
      </p:sp>
    </p:spTree>
    <p:custDataLst>
      <p:tags r:id="rId1"/>
    </p:custDataLst>
    <p:extLst>
      <p:ext uri="{BB962C8B-B14F-4D97-AF65-F5344CB8AC3E}">
        <p14:creationId xmlns:p14="http://schemas.microsoft.com/office/powerpoint/2010/main" val="28741792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a:extLst>
              <a:ext uri="{FF2B5EF4-FFF2-40B4-BE49-F238E27FC236}">
                <a16:creationId xmlns:a16="http://schemas.microsoft.com/office/drawing/2014/main" id="{880B6E99-9218-4410-A5B3-12EA7538AA08}"/>
              </a:ext>
            </a:extLst>
          </p:cNvPr>
          <p:cNvPicPr>
            <a:picLocks noGrp="1" noChangeAspect="1"/>
          </p:cNvPicPr>
          <p:nvPr>
            <p:ph idx="1"/>
          </p:nvPr>
        </p:nvPicPr>
        <p:blipFill>
          <a:blip r:embed="rId3"/>
          <a:stretch>
            <a:fillRect/>
          </a:stretch>
        </p:blipFill>
        <p:spPr>
          <a:xfrm>
            <a:off x="2667651" y="643467"/>
            <a:ext cx="6856697" cy="5571066"/>
          </a:xfrm>
          <a:prstGeom prst="rect">
            <a:avLst/>
          </a:prstGeom>
        </p:spPr>
      </p:pic>
      <p:sp>
        <p:nvSpPr>
          <p:cNvPr id="9" name="TextBox 8">
            <a:extLst>
              <a:ext uri="{FF2B5EF4-FFF2-40B4-BE49-F238E27FC236}">
                <a16:creationId xmlns:a16="http://schemas.microsoft.com/office/drawing/2014/main" id="{0D3FF182-6904-4CAB-8332-6504ED9EF880}"/>
              </a:ext>
            </a:extLst>
          </p:cNvPr>
          <p:cNvSpPr txBox="1"/>
          <p:nvPr/>
        </p:nvSpPr>
        <p:spPr>
          <a:xfrm>
            <a:off x="838200" y="6383070"/>
            <a:ext cx="5737404" cy="307777"/>
          </a:xfrm>
          <a:prstGeom prst="rect">
            <a:avLst/>
          </a:prstGeom>
          <a:noFill/>
        </p:spPr>
        <p:txBody>
          <a:bodyPr wrap="none" rtlCol="0">
            <a:spAutoFit/>
          </a:bodyPr>
          <a:lstStyle/>
          <a:p>
            <a:r>
              <a:rPr lang="en-SG" sz="1400" b="1" dirty="0"/>
              <a:t>Source</a:t>
            </a:r>
            <a:r>
              <a:rPr lang="en-SG" sz="1400" dirty="0"/>
              <a:t>: Credit Scoring in The Era of Big Data, </a:t>
            </a:r>
            <a:r>
              <a:rPr lang="en-SG" sz="1400" dirty="0">
                <a:hlinkClick r:id="rId4"/>
              </a:rPr>
              <a:t>https://bit.ly/2vdxhi9</a:t>
            </a:r>
            <a:r>
              <a:rPr lang="en-SG" sz="1400" dirty="0"/>
              <a:t> </a:t>
            </a:r>
          </a:p>
        </p:txBody>
      </p:sp>
    </p:spTree>
    <p:custDataLst>
      <p:tags r:id="rId1"/>
    </p:custDataLst>
    <p:extLst>
      <p:ext uri="{BB962C8B-B14F-4D97-AF65-F5344CB8AC3E}">
        <p14:creationId xmlns:p14="http://schemas.microsoft.com/office/powerpoint/2010/main" val="1916237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8305C-FACD-CC45-8337-77EFF30A07DD}"/>
              </a:ext>
            </a:extLst>
          </p:cNvPr>
          <p:cNvSpPr>
            <a:spLocks noGrp="1"/>
          </p:cNvSpPr>
          <p:nvPr>
            <p:ph type="ctrTitle"/>
          </p:nvPr>
        </p:nvSpPr>
        <p:spPr/>
        <p:txBody>
          <a:bodyPr/>
          <a:lstStyle/>
          <a:p>
            <a:r>
              <a:rPr lang="en-US" dirty="0"/>
              <a:t>Churn Prediction</a:t>
            </a:r>
          </a:p>
        </p:txBody>
      </p:sp>
      <p:sp>
        <p:nvSpPr>
          <p:cNvPr id="3" name="Subtitle 2">
            <a:extLst>
              <a:ext uri="{FF2B5EF4-FFF2-40B4-BE49-F238E27FC236}">
                <a16:creationId xmlns:a16="http://schemas.microsoft.com/office/drawing/2014/main" id="{CE65C0C4-845D-7C4B-ABB9-D4CD03C8809D}"/>
              </a:ext>
            </a:extLst>
          </p:cNvPr>
          <p:cNvSpPr>
            <a:spLocks noGrp="1"/>
          </p:cNvSpPr>
          <p:nvPr>
            <p:ph type="subTitle" idx="1"/>
          </p:nvPr>
        </p:nvSpPr>
        <p:spPr/>
        <p:txBody>
          <a:bodyPr/>
          <a:lstStyle/>
          <a:p>
            <a:r>
              <a:rPr lang="en-US" dirty="0"/>
              <a:t>Linear / Quadratic Discriminant Analysis</a:t>
            </a:r>
          </a:p>
        </p:txBody>
      </p:sp>
    </p:spTree>
    <p:custDataLst>
      <p:tags r:id="rId1"/>
    </p:custDataLst>
    <p:extLst>
      <p:ext uri="{BB962C8B-B14F-4D97-AF65-F5344CB8AC3E}">
        <p14:creationId xmlns:p14="http://schemas.microsoft.com/office/powerpoint/2010/main" val="3243258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F9932-DDC7-9243-922B-58B26B195D8D}"/>
              </a:ext>
            </a:extLst>
          </p:cNvPr>
          <p:cNvSpPr>
            <a:spLocks noGrp="1"/>
          </p:cNvSpPr>
          <p:nvPr>
            <p:ph type="title"/>
          </p:nvPr>
        </p:nvSpPr>
        <p:spPr/>
        <p:txBody>
          <a:bodyPr/>
          <a:lstStyle/>
          <a:p>
            <a:r>
              <a:rPr lang="en-US" dirty="0"/>
              <a:t>What is Churn?</a:t>
            </a:r>
          </a:p>
        </p:txBody>
      </p:sp>
      <p:sp>
        <p:nvSpPr>
          <p:cNvPr id="3" name="Content Placeholder 2">
            <a:extLst>
              <a:ext uri="{FF2B5EF4-FFF2-40B4-BE49-F238E27FC236}">
                <a16:creationId xmlns:a16="http://schemas.microsoft.com/office/drawing/2014/main" id="{E66AD561-9A00-6843-8857-DE421AF8862A}"/>
              </a:ext>
            </a:extLst>
          </p:cNvPr>
          <p:cNvSpPr>
            <a:spLocks noGrp="1"/>
          </p:cNvSpPr>
          <p:nvPr>
            <p:ph idx="1"/>
          </p:nvPr>
        </p:nvSpPr>
        <p:spPr/>
        <p:txBody>
          <a:bodyPr/>
          <a:lstStyle/>
          <a:p>
            <a:r>
              <a:rPr lang="en-US" dirty="0"/>
              <a:t>Also called customer attrition / turnover / defection</a:t>
            </a:r>
          </a:p>
          <a:p>
            <a:r>
              <a:rPr lang="en-US" dirty="0"/>
              <a:t>The </a:t>
            </a:r>
            <a:r>
              <a:rPr lang="en-SG" dirty="0"/>
              <a:t>loss of clients or customers</a:t>
            </a:r>
          </a:p>
          <a:p>
            <a:endParaRPr lang="en-US" dirty="0"/>
          </a:p>
          <a:p>
            <a:endParaRPr lang="en-US" dirty="0"/>
          </a:p>
        </p:txBody>
      </p:sp>
    </p:spTree>
    <p:custDataLst>
      <p:tags r:id="rId1"/>
    </p:custDataLst>
    <p:extLst>
      <p:ext uri="{BB962C8B-B14F-4D97-AF65-F5344CB8AC3E}">
        <p14:creationId xmlns:p14="http://schemas.microsoft.com/office/powerpoint/2010/main" val="3614491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21AC51-599E-A14A-8F2D-86979AF4A0A5}"/>
              </a:ext>
            </a:extLst>
          </p:cNvPr>
          <p:cNvSpPr>
            <a:spLocks noGrp="1"/>
          </p:cNvSpPr>
          <p:nvPr>
            <p:ph type="title"/>
          </p:nvPr>
        </p:nvSpPr>
        <p:spPr/>
        <p:txBody>
          <a:bodyPr/>
          <a:lstStyle/>
          <a:p>
            <a:r>
              <a:rPr lang="en-US" dirty="0"/>
              <a:t>Benefits of Customer Retention</a:t>
            </a:r>
          </a:p>
        </p:txBody>
      </p:sp>
      <p:sp>
        <p:nvSpPr>
          <p:cNvPr id="3" name="Content Placeholder 2">
            <a:extLst>
              <a:ext uri="{FF2B5EF4-FFF2-40B4-BE49-F238E27FC236}">
                <a16:creationId xmlns:a16="http://schemas.microsoft.com/office/drawing/2014/main" id="{7CFAE12E-1569-7245-BCE1-03E526E0019E}"/>
              </a:ext>
            </a:extLst>
          </p:cNvPr>
          <p:cNvSpPr>
            <a:spLocks noGrp="1"/>
          </p:cNvSpPr>
          <p:nvPr>
            <p:ph idx="1"/>
          </p:nvPr>
        </p:nvSpPr>
        <p:spPr/>
        <p:txBody>
          <a:bodyPr>
            <a:normAutofit fontScale="85000" lnSpcReduction="20000"/>
          </a:bodyPr>
          <a:lstStyle/>
          <a:p>
            <a:pPr marL="514350" indent="-514350">
              <a:buFont typeface="+mj-lt"/>
              <a:buAutoNum type="arabicPeriod"/>
            </a:pPr>
            <a:r>
              <a:rPr lang="en-SG" dirty="0"/>
              <a:t>Successful customer retention lowers the need for seeking new and potentially risky customers, and allows organisations to focus more accurately on the needs of their existing customers by building relationships</a:t>
            </a:r>
          </a:p>
          <a:p>
            <a:pPr marL="514350" indent="-514350">
              <a:buFont typeface="+mj-lt"/>
              <a:buAutoNum type="arabicPeriod"/>
            </a:pPr>
            <a:r>
              <a:rPr lang="en-SG" dirty="0"/>
              <a:t>Long-term customers buy more and, if satisfied, may provide new referrals through positive word-of-mouth for the company </a:t>
            </a:r>
          </a:p>
          <a:p>
            <a:pPr marL="514350" indent="-514350">
              <a:buFont typeface="+mj-lt"/>
              <a:buAutoNum type="arabicPeriod"/>
            </a:pPr>
            <a:r>
              <a:rPr lang="en-SG" dirty="0"/>
              <a:t>Long-term customers become less costly to serve due to the bank’s greater knowledge of the existing customer and to decreased servicing costs</a:t>
            </a:r>
          </a:p>
          <a:p>
            <a:pPr marL="514350" indent="-514350">
              <a:buFont typeface="+mj-lt"/>
              <a:buAutoNum type="arabicPeriod"/>
            </a:pPr>
            <a:r>
              <a:rPr lang="en-SG" dirty="0"/>
              <a:t>They tend to be less sensitive to competitive marketing activities </a:t>
            </a:r>
          </a:p>
          <a:p>
            <a:pPr marL="514350" indent="-514350">
              <a:buFont typeface="+mj-lt"/>
              <a:buAutoNum type="arabicPeriod"/>
            </a:pPr>
            <a:r>
              <a:rPr lang="en-SG" dirty="0"/>
              <a:t>Losing customers not only leads to opportunity costs because of reduced sales, but also to an increased need for attracting new customers, which is five to six times more expensive than customer retention </a:t>
            </a:r>
          </a:p>
          <a:p>
            <a:endParaRPr lang="en-US" dirty="0"/>
          </a:p>
        </p:txBody>
      </p:sp>
      <p:sp>
        <p:nvSpPr>
          <p:cNvPr id="4" name="TextBox 3">
            <a:extLst>
              <a:ext uri="{FF2B5EF4-FFF2-40B4-BE49-F238E27FC236}">
                <a16:creationId xmlns:a16="http://schemas.microsoft.com/office/drawing/2014/main" id="{5B9B996E-02C4-044E-8AD1-853A6143312A}"/>
              </a:ext>
            </a:extLst>
          </p:cNvPr>
          <p:cNvSpPr txBox="1"/>
          <p:nvPr/>
        </p:nvSpPr>
        <p:spPr>
          <a:xfrm>
            <a:off x="838200" y="6176963"/>
            <a:ext cx="10708105" cy="307777"/>
          </a:xfrm>
          <a:prstGeom prst="rect">
            <a:avLst/>
          </a:prstGeom>
          <a:noFill/>
        </p:spPr>
        <p:txBody>
          <a:bodyPr wrap="square" rtlCol="0">
            <a:spAutoFit/>
          </a:bodyPr>
          <a:lstStyle/>
          <a:p>
            <a:r>
              <a:rPr lang="en-US" sz="1400" b="1" dirty="0"/>
              <a:t>Source</a:t>
            </a:r>
            <a:r>
              <a:rPr lang="en-US" sz="1400" dirty="0"/>
              <a:t>: </a:t>
            </a:r>
            <a:r>
              <a:rPr lang="en-SG" sz="1400" dirty="0"/>
              <a:t>Dirk Van den </a:t>
            </a:r>
            <a:r>
              <a:rPr lang="en-SG" sz="1400" dirty="0" err="1"/>
              <a:t>Poel</a:t>
            </a:r>
            <a:r>
              <a:rPr lang="en-SG" sz="1400" dirty="0"/>
              <a:t>, et. al. Customer Attrition Analysis For Financial Services Using Proportional Hazard Models. </a:t>
            </a:r>
            <a:endParaRPr lang="en-US" sz="1400" dirty="0"/>
          </a:p>
        </p:txBody>
      </p:sp>
    </p:spTree>
    <p:custDataLst>
      <p:tags r:id="rId1"/>
    </p:custDataLst>
    <p:extLst>
      <p:ext uri="{BB962C8B-B14F-4D97-AF65-F5344CB8AC3E}">
        <p14:creationId xmlns:p14="http://schemas.microsoft.com/office/powerpoint/2010/main" val="2515627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Machine Learning in Finance</a:t>
            </a:r>
          </a:p>
        </p:txBody>
      </p:sp>
      <p:sp>
        <p:nvSpPr>
          <p:cNvPr id="3" name="Text Placeholder 2"/>
          <p:cNvSpPr>
            <a:spLocks noGrp="1"/>
          </p:cNvSpPr>
          <p:nvPr>
            <p:ph type="body" idx="1"/>
          </p:nvPr>
        </p:nvSpPr>
        <p:spPr/>
        <p:txBody>
          <a:bodyPr/>
          <a:lstStyle/>
          <a:p>
            <a:r>
              <a:rPr lang="en-SG" dirty="0"/>
              <a:t>Unsupervised Machine Learning</a:t>
            </a:r>
          </a:p>
        </p:txBody>
      </p:sp>
    </p:spTree>
    <p:custDataLst>
      <p:tags r:id="rId1"/>
    </p:custDataLst>
    <p:extLst>
      <p:ext uri="{BB962C8B-B14F-4D97-AF65-F5344CB8AC3E}">
        <p14:creationId xmlns:p14="http://schemas.microsoft.com/office/powerpoint/2010/main" val="837540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8305C-FACD-CC45-8337-77EFF30A07DD}"/>
              </a:ext>
            </a:extLst>
          </p:cNvPr>
          <p:cNvSpPr>
            <a:spLocks noGrp="1"/>
          </p:cNvSpPr>
          <p:nvPr>
            <p:ph type="ctrTitle"/>
          </p:nvPr>
        </p:nvSpPr>
        <p:spPr/>
        <p:txBody>
          <a:bodyPr/>
          <a:lstStyle/>
          <a:p>
            <a:r>
              <a:rPr lang="en-US" dirty="0"/>
              <a:t>Customer Segmentation</a:t>
            </a:r>
          </a:p>
        </p:txBody>
      </p:sp>
      <p:sp>
        <p:nvSpPr>
          <p:cNvPr id="3" name="Subtitle 2">
            <a:extLst>
              <a:ext uri="{FF2B5EF4-FFF2-40B4-BE49-F238E27FC236}">
                <a16:creationId xmlns:a16="http://schemas.microsoft.com/office/drawing/2014/main" id="{CE65C0C4-845D-7C4B-ABB9-D4CD03C8809D}"/>
              </a:ext>
            </a:extLst>
          </p:cNvPr>
          <p:cNvSpPr>
            <a:spLocks noGrp="1"/>
          </p:cNvSpPr>
          <p:nvPr>
            <p:ph type="subTitle" idx="1"/>
          </p:nvPr>
        </p:nvSpPr>
        <p:spPr/>
        <p:txBody>
          <a:bodyPr/>
          <a:lstStyle/>
          <a:p>
            <a:r>
              <a:rPr lang="en-US" dirty="0"/>
              <a:t>K-Means Clustering</a:t>
            </a:r>
          </a:p>
        </p:txBody>
      </p:sp>
    </p:spTree>
    <p:custDataLst>
      <p:tags r:id="rId1"/>
    </p:custDataLst>
    <p:extLst>
      <p:ext uri="{BB962C8B-B14F-4D97-AF65-F5344CB8AC3E}">
        <p14:creationId xmlns:p14="http://schemas.microsoft.com/office/powerpoint/2010/main" val="2732593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p:txBody>
          <a:bodyPr/>
          <a:lstStyle/>
          <a:p>
            <a:r>
              <a:rPr lang="en-US" dirty="0"/>
              <a:t>Data Analysis</a:t>
            </a:r>
          </a:p>
        </p:txBody>
      </p:sp>
      <p:sp>
        <p:nvSpPr>
          <p:cNvPr id="2" name="Content Placeholder 1">
            <a:extLst>
              <a:ext uri="{FF2B5EF4-FFF2-40B4-BE49-F238E27FC236}">
                <a16:creationId xmlns:a16="http://schemas.microsoft.com/office/drawing/2014/main" id="{56D5A42C-2F6F-47A1-8BAD-1643839500E1}"/>
              </a:ext>
            </a:extLst>
          </p:cNvPr>
          <p:cNvSpPr>
            <a:spLocks noGrp="1"/>
          </p:cNvSpPr>
          <p:nvPr>
            <p:ph type="body" idx="1"/>
          </p:nvPr>
        </p:nvSpPr>
        <p:spPr/>
        <p:txBody>
          <a:bodyPr/>
          <a:lstStyle/>
          <a:p>
            <a:endParaRPr lang="en-SG" dirty="0"/>
          </a:p>
        </p:txBody>
      </p:sp>
    </p:spTree>
    <p:custDataLst>
      <p:tags r:id="rId1"/>
    </p:custDataLst>
    <p:extLst>
      <p:ext uri="{BB962C8B-B14F-4D97-AF65-F5344CB8AC3E}">
        <p14:creationId xmlns:p14="http://schemas.microsoft.com/office/powerpoint/2010/main" val="1462676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Machine Learning in Finance</a:t>
            </a:r>
          </a:p>
        </p:txBody>
      </p:sp>
      <p:sp>
        <p:nvSpPr>
          <p:cNvPr id="3" name="Text Placeholder 2"/>
          <p:cNvSpPr>
            <a:spLocks noGrp="1"/>
          </p:cNvSpPr>
          <p:nvPr>
            <p:ph type="body" idx="1"/>
          </p:nvPr>
        </p:nvSpPr>
        <p:spPr/>
        <p:txBody>
          <a:bodyPr/>
          <a:lstStyle/>
          <a:p>
            <a:r>
              <a:rPr lang="en-SG" dirty="0"/>
              <a:t>Algorithmic Trading and Portfolio Allocation</a:t>
            </a:r>
          </a:p>
        </p:txBody>
      </p:sp>
    </p:spTree>
    <p:custDataLst>
      <p:tags r:id="rId1"/>
    </p:custDataLst>
    <p:extLst>
      <p:ext uri="{BB962C8B-B14F-4D97-AF65-F5344CB8AC3E}">
        <p14:creationId xmlns:p14="http://schemas.microsoft.com/office/powerpoint/2010/main" val="67981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ctrTitle"/>
          </p:nvPr>
        </p:nvSpPr>
        <p:spPr/>
        <p:txBody>
          <a:bodyPr/>
          <a:lstStyle/>
          <a:p>
            <a:r>
              <a:rPr lang="en-US" dirty="0">
                <a:sym typeface="Rockwell"/>
              </a:rPr>
              <a:t>Algorithmic Trading</a:t>
            </a:r>
            <a:endParaRPr lang="en-US" dirty="0"/>
          </a:p>
        </p:txBody>
      </p:sp>
      <p:sp>
        <p:nvSpPr>
          <p:cNvPr id="3" name="Subtitle 2"/>
          <p:cNvSpPr>
            <a:spLocks noGrp="1"/>
          </p:cNvSpPr>
          <p:nvPr>
            <p:ph type="subTitle" idx="1"/>
          </p:nvPr>
        </p:nvSpPr>
        <p:spPr/>
        <p:txBody>
          <a:bodyPr/>
          <a:lstStyle/>
          <a:p>
            <a:endParaRPr lang="en-SG"/>
          </a:p>
        </p:txBody>
      </p:sp>
    </p:spTree>
    <p:custDataLst>
      <p:tags r:id="rId1"/>
    </p:custDataLst>
    <p:extLst>
      <p:ext uri="{BB962C8B-B14F-4D97-AF65-F5344CB8AC3E}">
        <p14:creationId xmlns:p14="http://schemas.microsoft.com/office/powerpoint/2010/main" val="915011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9282-8FC2-492D-96C3-67976A5E3D25}"/>
              </a:ext>
            </a:extLst>
          </p:cNvPr>
          <p:cNvSpPr>
            <a:spLocks noGrp="1"/>
          </p:cNvSpPr>
          <p:nvPr>
            <p:ph type="title"/>
          </p:nvPr>
        </p:nvSpPr>
        <p:spPr/>
        <p:txBody>
          <a:bodyPr/>
          <a:lstStyle/>
          <a:p>
            <a:r>
              <a:rPr lang="en-US" dirty="0"/>
              <a:t>What is Algorithmic Trading?</a:t>
            </a:r>
            <a:endParaRPr lang="en-SG" dirty="0"/>
          </a:p>
        </p:txBody>
      </p:sp>
      <p:sp>
        <p:nvSpPr>
          <p:cNvPr id="3" name="Content Placeholder 2">
            <a:extLst>
              <a:ext uri="{FF2B5EF4-FFF2-40B4-BE49-F238E27FC236}">
                <a16:creationId xmlns:a16="http://schemas.microsoft.com/office/drawing/2014/main" id="{9F02201E-8E4F-48CE-BD50-949D049B21D4}"/>
              </a:ext>
            </a:extLst>
          </p:cNvPr>
          <p:cNvSpPr>
            <a:spLocks noGrp="1"/>
          </p:cNvSpPr>
          <p:nvPr>
            <p:ph idx="1"/>
          </p:nvPr>
        </p:nvSpPr>
        <p:spPr/>
        <p:txBody>
          <a:bodyPr/>
          <a:lstStyle/>
          <a:p>
            <a:r>
              <a:rPr lang="en-SG" dirty="0"/>
              <a:t>Covered the method of execution large orders by breaking them to small trade size and filling them without significantly moving the market. </a:t>
            </a:r>
          </a:p>
          <a:p>
            <a:r>
              <a:rPr lang="en-SG" dirty="0"/>
              <a:t>Systematic trading  with set rules in the form of algorithm(s) and little or no human intervention with a profit objective. </a:t>
            </a:r>
          </a:p>
          <a:p>
            <a:endParaRPr lang="en-SG" dirty="0"/>
          </a:p>
          <a:p>
            <a:endParaRPr lang="en-SG" dirty="0"/>
          </a:p>
        </p:txBody>
      </p:sp>
    </p:spTree>
    <p:custDataLst>
      <p:tags r:id="rId1"/>
    </p:custDataLst>
    <p:extLst>
      <p:ext uri="{BB962C8B-B14F-4D97-AF65-F5344CB8AC3E}">
        <p14:creationId xmlns:p14="http://schemas.microsoft.com/office/powerpoint/2010/main" val="3695912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2447A-BEF0-4E58-96BC-44C533A492B3}"/>
              </a:ext>
            </a:extLst>
          </p:cNvPr>
          <p:cNvSpPr>
            <a:spLocks noGrp="1"/>
          </p:cNvSpPr>
          <p:nvPr>
            <p:ph type="title"/>
          </p:nvPr>
        </p:nvSpPr>
        <p:spPr/>
        <p:txBody>
          <a:bodyPr/>
          <a:lstStyle/>
          <a:p>
            <a:r>
              <a:rPr lang="en-SG" dirty="0"/>
              <a:t>Pairs Trading as a Motivational Example</a:t>
            </a:r>
          </a:p>
        </p:txBody>
      </p:sp>
      <p:sp>
        <p:nvSpPr>
          <p:cNvPr id="3" name="Content Placeholder 2">
            <a:extLst>
              <a:ext uri="{FF2B5EF4-FFF2-40B4-BE49-F238E27FC236}">
                <a16:creationId xmlns:a16="http://schemas.microsoft.com/office/drawing/2014/main" id="{90F287D5-778D-45F4-8A01-DD24D6E082BA}"/>
              </a:ext>
            </a:extLst>
          </p:cNvPr>
          <p:cNvSpPr>
            <a:spLocks noGrp="1"/>
          </p:cNvSpPr>
          <p:nvPr>
            <p:ph idx="1"/>
          </p:nvPr>
        </p:nvSpPr>
        <p:spPr/>
        <p:txBody>
          <a:bodyPr/>
          <a:lstStyle/>
          <a:p>
            <a:r>
              <a:rPr lang="en-SG" dirty="0"/>
              <a:t>Market neutral trading strategy </a:t>
            </a:r>
          </a:p>
          <a:p>
            <a:pPr lvl="1"/>
            <a:r>
              <a:rPr lang="en-SG" dirty="0"/>
              <a:t>Uncorrelated with the market return. In CAPM terminology, beta is zero or near zero</a:t>
            </a:r>
          </a:p>
          <a:p>
            <a:r>
              <a:rPr lang="en-SG" dirty="0"/>
              <a:t>Profit in all market conditions</a:t>
            </a:r>
          </a:p>
          <a:p>
            <a:r>
              <a:rPr lang="en-SG" dirty="0"/>
              <a:t>Constructed with only two assets</a:t>
            </a:r>
          </a:p>
          <a:p>
            <a:r>
              <a:rPr lang="en-SG" dirty="0"/>
              <a:t>Concurrently long and short</a:t>
            </a:r>
          </a:p>
          <a:p>
            <a:endParaRPr lang="en-SG" dirty="0"/>
          </a:p>
        </p:txBody>
      </p:sp>
    </p:spTree>
    <p:custDataLst>
      <p:tags r:id="rId1"/>
    </p:custDataLst>
    <p:extLst>
      <p:ext uri="{BB962C8B-B14F-4D97-AF65-F5344CB8AC3E}">
        <p14:creationId xmlns:p14="http://schemas.microsoft.com/office/powerpoint/2010/main" val="37118961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hape 717">
            <a:extLst>
              <a:ext uri="{FF2B5EF4-FFF2-40B4-BE49-F238E27FC236}">
                <a16:creationId xmlns:a16="http://schemas.microsoft.com/office/drawing/2014/main" id="{9962D6A2-5061-49B3-B577-8C9F2450AAD1}"/>
              </a:ext>
            </a:extLst>
          </p:cNvPr>
          <p:cNvPicPr preferRelativeResize="0">
            <a:picLocks noGrp="1"/>
          </p:cNvPicPr>
          <p:nvPr>
            <p:ph idx="1"/>
          </p:nvPr>
        </p:nvPicPr>
        <p:blipFill rotWithShape="1">
          <a:blip r:embed="rId3"/>
          <a:srcRect r="1" b="9180"/>
          <a:stretch/>
        </p:blipFill>
        <p:spPr>
          <a:xfrm>
            <a:off x="643467" y="643467"/>
            <a:ext cx="10905066" cy="5571066"/>
          </a:xfrm>
          <a:prstGeom prst="rect">
            <a:avLst/>
          </a:prstGeom>
          <a:noFill/>
        </p:spPr>
      </p:pic>
    </p:spTree>
    <p:custDataLst>
      <p:tags r:id="rId1"/>
    </p:custDataLst>
    <p:extLst>
      <p:ext uri="{BB962C8B-B14F-4D97-AF65-F5344CB8AC3E}">
        <p14:creationId xmlns:p14="http://schemas.microsoft.com/office/powerpoint/2010/main" val="17457816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hape 699">
            <a:extLst>
              <a:ext uri="{FF2B5EF4-FFF2-40B4-BE49-F238E27FC236}">
                <a16:creationId xmlns:a16="http://schemas.microsoft.com/office/drawing/2014/main" id="{CE6A1756-870F-478C-A843-E0E0743C5739}"/>
              </a:ext>
            </a:extLst>
          </p:cNvPr>
          <p:cNvPicPr preferRelativeResize="0">
            <a:picLocks noGrp="1"/>
          </p:cNvPicPr>
          <p:nvPr>
            <p:ph idx="1"/>
          </p:nvPr>
        </p:nvPicPr>
        <p:blipFill rotWithShape="1">
          <a:blip r:embed="rId3"/>
          <a:srcRect r="1" b="9180"/>
          <a:stretch/>
        </p:blipFill>
        <p:spPr>
          <a:xfrm>
            <a:off x="643467" y="643467"/>
            <a:ext cx="10905066" cy="5571066"/>
          </a:xfrm>
          <a:prstGeom prst="rect">
            <a:avLst/>
          </a:prstGeom>
          <a:noFill/>
        </p:spPr>
      </p:pic>
    </p:spTree>
    <p:custDataLst>
      <p:tags r:id="rId1"/>
    </p:custDataLst>
    <p:extLst>
      <p:ext uri="{BB962C8B-B14F-4D97-AF65-F5344CB8AC3E}">
        <p14:creationId xmlns:p14="http://schemas.microsoft.com/office/powerpoint/2010/main" val="370425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hape 708">
            <a:extLst>
              <a:ext uri="{FF2B5EF4-FFF2-40B4-BE49-F238E27FC236}">
                <a16:creationId xmlns:a16="http://schemas.microsoft.com/office/drawing/2014/main" id="{511B54BC-0D94-4335-80D9-68BCAA37D449}"/>
              </a:ext>
            </a:extLst>
          </p:cNvPr>
          <p:cNvPicPr preferRelativeResize="0">
            <a:picLocks noGrp="1"/>
          </p:cNvPicPr>
          <p:nvPr>
            <p:ph idx="1"/>
          </p:nvPr>
        </p:nvPicPr>
        <p:blipFill rotWithShape="1">
          <a:blip r:embed="rId3"/>
          <a:srcRect r="1" b="9180"/>
          <a:stretch/>
        </p:blipFill>
        <p:spPr>
          <a:xfrm>
            <a:off x="643467" y="643467"/>
            <a:ext cx="10905066" cy="5571066"/>
          </a:xfrm>
          <a:prstGeom prst="rect">
            <a:avLst/>
          </a:prstGeom>
          <a:noFill/>
        </p:spPr>
      </p:pic>
    </p:spTree>
    <p:custDataLst>
      <p:tags r:id="rId1"/>
    </p:custDataLst>
    <p:extLst>
      <p:ext uri="{BB962C8B-B14F-4D97-AF65-F5344CB8AC3E}">
        <p14:creationId xmlns:p14="http://schemas.microsoft.com/office/powerpoint/2010/main" val="41267571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0E6BC-174E-4009-B809-4A35EA354E85}"/>
              </a:ext>
            </a:extLst>
          </p:cNvPr>
          <p:cNvSpPr>
            <a:spLocks noGrp="1"/>
          </p:cNvSpPr>
          <p:nvPr>
            <p:ph type="title"/>
          </p:nvPr>
        </p:nvSpPr>
        <p:spPr/>
        <p:txBody>
          <a:bodyPr/>
          <a:lstStyle/>
          <a:p>
            <a:r>
              <a:rPr lang="en-US" dirty="0"/>
              <a:t>Simple Pairs Trading Example</a:t>
            </a:r>
            <a:endParaRPr lang="en-SG" dirty="0"/>
          </a:p>
        </p:txBody>
      </p:sp>
      <p:sp>
        <p:nvSpPr>
          <p:cNvPr id="3" name="Content Placeholder 2">
            <a:extLst>
              <a:ext uri="{FF2B5EF4-FFF2-40B4-BE49-F238E27FC236}">
                <a16:creationId xmlns:a16="http://schemas.microsoft.com/office/drawing/2014/main" id="{ACB3A5DB-EDF7-4D7C-BB38-625D526601E9}"/>
              </a:ext>
            </a:extLst>
          </p:cNvPr>
          <p:cNvSpPr>
            <a:spLocks noGrp="1"/>
          </p:cNvSpPr>
          <p:nvPr>
            <p:ph idx="1"/>
          </p:nvPr>
        </p:nvSpPr>
        <p:spPr/>
        <p:txBody>
          <a:bodyPr/>
          <a:lstStyle/>
          <a:p>
            <a:endParaRPr lang="en-SG"/>
          </a:p>
        </p:txBody>
      </p:sp>
      <p:pic>
        <p:nvPicPr>
          <p:cNvPr id="4" name="Shape 723">
            <a:extLst>
              <a:ext uri="{FF2B5EF4-FFF2-40B4-BE49-F238E27FC236}">
                <a16:creationId xmlns:a16="http://schemas.microsoft.com/office/drawing/2014/main" id="{334E283D-8FC5-46D1-96C9-31C162F9924C}"/>
              </a:ext>
            </a:extLst>
          </p:cNvPr>
          <p:cNvPicPr preferRelativeResize="0"/>
          <p:nvPr/>
        </p:nvPicPr>
        <p:blipFill rotWithShape="1">
          <a:blip r:embed="rId3">
            <a:alphaModFix/>
          </a:blip>
          <a:srcRect/>
          <a:stretch/>
        </p:blipFill>
        <p:spPr>
          <a:xfrm>
            <a:off x="838200" y="1825625"/>
            <a:ext cx="10515600" cy="4351339"/>
          </a:xfrm>
          <a:prstGeom prst="rect">
            <a:avLst/>
          </a:prstGeom>
          <a:noFill/>
          <a:ln>
            <a:noFill/>
          </a:ln>
        </p:spPr>
      </p:pic>
    </p:spTree>
    <p:custDataLst>
      <p:tags r:id="rId1"/>
    </p:custDataLst>
    <p:extLst>
      <p:ext uri="{BB962C8B-B14F-4D97-AF65-F5344CB8AC3E}">
        <p14:creationId xmlns:p14="http://schemas.microsoft.com/office/powerpoint/2010/main" val="11238667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378C-5494-4E02-852A-5A121725C88B}"/>
              </a:ext>
            </a:extLst>
          </p:cNvPr>
          <p:cNvSpPr>
            <a:spLocks noGrp="1"/>
          </p:cNvSpPr>
          <p:nvPr>
            <p:ph type="title"/>
          </p:nvPr>
        </p:nvSpPr>
        <p:spPr/>
        <p:txBody>
          <a:bodyPr/>
          <a:lstStyle/>
          <a:p>
            <a:r>
              <a:rPr lang="en-US" dirty="0"/>
              <a:t>Simple Pairs Trading Example</a:t>
            </a:r>
            <a:endParaRPr lang="en-SG" dirty="0"/>
          </a:p>
        </p:txBody>
      </p:sp>
      <p:sp>
        <p:nvSpPr>
          <p:cNvPr id="3" name="Content Placeholder 2">
            <a:extLst>
              <a:ext uri="{FF2B5EF4-FFF2-40B4-BE49-F238E27FC236}">
                <a16:creationId xmlns:a16="http://schemas.microsoft.com/office/drawing/2014/main" id="{F9473B3F-F06F-4206-BE36-256B648E5152}"/>
              </a:ext>
            </a:extLst>
          </p:cNvPr>
          <p:cNvSpPr>
            <a:spLocks noGrp="1"/>
          </p:cNvSpPr>
          <p:nvPr>
            <p:ph idx="1"/>
          </p:nvPr>
        </p:nvSpPr>
        <p:spPr/>
        <p:txBody>
          <a:bodyPr/>
          <a:lstStyle/>
          <a:p>
            <a:endParaRPr lang="en-SG"/>
          </a:p>
        </p:txBody>
      </p:sp>
      <p:pic>
        <p:nvPicPr>
          <p:cNvPr id="4" name="Shape 730">
            <a:extLst>
              <a:ext uri="{FF2B5EF4-FFF2-40B4-BE49-F238E27FC236}">
                <a16:creationId xmlns:a16="http://schemas.microsoft.com/office/drawing/2014/main" id="{1DBFEB99-C950-4A8A-B979-6D950A6DB2D5}"/>
              </a:ext>
            </a:extLst>
          </p:cNvPr>
          <p:cNvPicPr preferRelativeResize="0"/>
          <p:nvPr/>
        </p:nvPicPr>
        <p:blipFill rotWithShape="1">
          <a:blip r:embed="rId3">
            <a:alphaModFix/>
          </a:blip>
          <a:srcRect/>
          <a:stretch/>
        </p:blipFill>
        <p:spPr>
          <a:xfrm>
            <a:off x="838200" y="1825625"/>
            <a:ext cx="10515600" cy="4351339"/>
          </a:xfrm>
          <a:prstGeom prst="rect">
            <a:avLst/>
          </a:prstGeom>
          <a:noFill/>
          <a:ln>
            <a:noFill/>
          </a:ln>
        </p:spPr>
      </p:pic>
    </p:spTree>
    <p:custDataLst>
      <p:tags r:id="rId1"/>
    </p:custDataLst>
    <p:extLst>
      <p:ext uri="{BB962C8B-B14F-4D97-AF65-F5344CB8AC3E}">
        <p14:creationId xmlns:p14="http://schemas.microsoft.com/office/powerpoint/2010/main" val="41382586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463E-55C3-445A-A1E3-312F76220740}"/>
              </a:ext>
            </a:extLst>
          </p:cNvPr>
          <p:cNvSpPr>
            <a:spLocks noGrp="1"/>
          </p:cNvSpPr>
          <p:nvPr>
            <p:ph type="title"/>
          </p:nvPr>
        </p:nvSpPr>
        <p:spPr/>
        <p:txBody>
          <a:bodyPr/>
          <a:lstStyle/>
          <a:p>
            <a:r>
              <a:rPr lang="en-US" dirty="0"/>
              <a:t>Performance Metrics</a:t>
            </a:r>
            <a:endParaRPr lang="en-SG" dirty="0"/>
          </a:p>
        </p:txBody>
      </p:sp>
      <p:sp>
        <p:nvSpPr>
          <p:cNvPr id="3" name="Content Placeholder 2">
            <a:extLst>
              <a:ext uri="{FF2B5EF4-FFF2-40B4-BE49-F238E27FC236}">
                <a16:creationId xmlns:a16="http://schemas.microsoft.com/office/drawing/2014/main" id="{0E6FC257-2833-4329-99D5-98B5BC050CCD}"/>
              </a:ext>
            </a:extLst>
          </p:cNvPr>
          <p:cNvSpPr>
            <a:spLocks noGrp="1"/>
          </p:cNvSpPr>
          <p:nvPr>
            <p:ph idx="1"/>
          </p:nvPr>
        </p:nvSpPr>
        <p:spPr/>
        <p:txBody>
          <a:bodyPr/>
          <a:lstStyle/>
          <a:p>
            <a:r>
              <a:rPr lang="en-SG" dirty="0"/>
              <a:t>Total Returns</a:t>
            </a:r>
          </a:p>
          <a:p>
            <a:r>
              <a:rPr lang="en-SG" dirty="0"/>
              <a:t>Benchmark Returns</a:t>
            </a:r>
          </a:p>
          <a:p>
            <a:r>
              <a:rPr lang="en-SG" dirty="0"/>
              <a:t>Volatility</a:t>
            </a:r>
          </a:p>
          <a:p>
            <a:r>
              <a:rPr lang="en-SG" dirty="0"/>
              <a:t>Sharpe Ratio</a:t>
            </a:r>
          </a:p>
          <a:p>
            <a:pPr lvl="1"/>
            <a:r>
              <a:rPr lang="en-SG" dirty="0"/>
              <a:t>(Risk  Premium) / SD</a:t>
            </a:r>
          </a:p>
          <a:p>
            <a:endParaRPr lang="en-SG" dirty="0"/>
          </a:p>
        </p:txBody>
      </p:sp>
      <p:pic>
        <p:nvPicPr>
          <p:cNvPr id="4" name="Shape 740" descr="Capture.PNG">
            <a:extLst>
              <a:ext uri="{FF2B5EF4-FFF2-40B4-BE49-F238E27FC236}">
                <a16:creationId xmlns:a16="http://schemas.microsoft.com/office/drawing/2014/main" id="{3E7711B7-47C4-43EF-B268-DBE2BFE2E315}"/>
              </a:ext>
            </a:extLst>
          </p:cNvPr>
          <p:cNvPicPr preferRelativeResize="0"/>
          <p:nvPr/>
        </p:nvPicPr>
        <p:blipFill>
          <a:blip r:embed="rId3">
            <a:alphaModFix/>
          </a:blip>
          <a:stretch>
            <a:fillRect/>
          </a:stretch>
        </p:blipFill>
        <p:spPr>
          <a:xfrm>
            <a:off x="4957462" y="2017884"/>
            <a:ext cx="7234535" cy="4071432"/>
          </a:xfrm>
          <a:prstGeom prst="rect">
            <a:avLst/>
          </a:prstGeom>
          <a:noFill/>
          <a:ln>
            <a:noFill/>
          </a:ln>
        </p:spPr>
      </p:pic>
    </p:spTree>
    <p:custDataLst>
      <p:tags r:id="rId1"/>
    </p:custDataLst>
    <p:extLst>
      <p:ext uri="{BB962C8B-B14F-4D97-AF65-F5344CB8AC3E}">
        <p14:creationId xmlns:p14="http://schemas.microsoft.com/office/powerpoint/2010/main" val="3988442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title"/>
          </p:nvPr>
        </p:nvSpPr>
        <p:spPr/>
        <p:txBody>
          <a:bodyPr/>
          <a:lstStyle/>
          <a:p>
            <a:r>
              <a:rPr lang="en-US"/>
              <a:t>What is Data Analysis?</a:t>
            </a:r>
          </a:p>
        </p:txBody>
      </p:sp>
      <p:sp>
        <p:nvSpPr>
          <p:cNvPr id="275" name="Shape 275"/>
          <p:cNvSpPr txBox="1">
            <a:spLocks noGrp="1"/>
          </p:cNvSpPr>
          <p:nvPr>
            <p:ph idx="1"/>
          </p:nvPr>
        </p:nvSpPr>
        <p:spPr/>
        <p:txBody>
          <a:bodyPr/>
          <a:lstStyle/>
          <a:p>
            <a:r>
              <a:rPr lang="en-SG" dirty="0"/>
              <a:t>Sometimes called </a:t>
            </a:r>
            <a:r>
              <a:rPr lang="en-SG" b="1" dirty="0"/>
              <a:t>Data Analytics</a:t>
            </a:r>
          </a:p>
          <a:p>
            <a:r>
              <a:rPr lang="en-SG" dirty="0"/>
              <a:t>A process of inspecting, </a:t>
            </a:r>
            <a:r>
              <a:rPr lang="en-SG" dirty="0">
                <a:hlinkClick r:id="rId3"/>
              </a:rPr>
              <a:t>cleansing</a:t>
            </a:r>
            <a:r>
              <a:rPr lang="en-SG" dirty="0"/>
              <a:t>, </a:t>
            </a:r>
            <a:r>
              <a:rPr lang="en-SG" dirty="0">
                <a:hlinkClick r:id="rId4"/>
              </a:rPr>
              <a:t>transforming</a:t>
            </a:r>
            <a:r>
              <a:rPr lang="en-SG" dirty="0"/>
              <a:t>, and </a:t>
            </a:r>
            <a:r>
              <a:rPr lang="en-SG" dirty="0">
                <a:hlinkClick r:id="rId5"/>
              </a:rPr>
              <a:t>modelling</a:t>
            </a:r>
            <a:r>
              <a:rPr lang="en-SG" dirty="0"/>
              <a:t> </a:t>
            </a:r>
            <a:r>
              <a:rPr lang="en-SG" dirty="0">
                <a:hlinkClick r:id="rId6"/>
              </a:rPr>
              <a:t>data</a:t>
            </a:r>
            <a:r>
              <a:rPr lang="en-SG" dirty="0"/>
              <a:t> with the goal of discovering useful information, suggesting conclusions, and supporting decision-making ~ Wikipedia</a:t>
            </a:r>
          </a:p>
          <a:p>
            <a:r>
              <a:rPr lang="en-SG" dirty="0">
                <a:hlinkClick r:id="rId7"/>
              </a:rPr>
              <a:t>Data mining</a:t>
            </a:r>
            <a:r>
              <a:rPr lang="en-SG" dirty="0"/>
              <a:t> is a particular data analysis technique that focuses on modelling and knowledge discovery for predictive rather than purely descriptive purposes</a:t>
            </a:r>
          </a:p>
          <a:p>
            <a:r>
              <a:rPr lang="en-SG" dirty="0">
                <a:hlinkClick r:id="rId8"/>
              </a:rPr>
              <a:t>Business intelligence</a:t>
            </a:r>
            <a:r>
              <a:rPr lang="en-SG" dirty="0"/>
              <a:t> covers data analysis that relies heavily on aggregation, focusing on business information.</a:t>
            </a:r>
          </a:p>
        </p:txBody>
      </p:sp>
      <p:sp>
        <p:nvSpPr>
          <p:cNvPr id="276" name="Shape 276"/>
          <p:cNvSpPr txBox="1">
            <a:spLocks noGrp="1"/>
          </p:cNvSpPr>
          <p:nvPr>
            <p:ph type="sldNum" sz="quarter" idx="12"/>
          </p:nvPr>
        </p:nvSpPr>
        <p:spPr/>
        <p:txBody>
          <a:bodyPr/>
          <a:lstStyle/>
          <a:p>
            <a:fld id="{00000000-1234-1234-1234-123412341234}" type="slidenum">
              <a:rPr lang="en-US" smtClean="0"/>
              <a:pPr/>
              <a:t>6</a:t>
            </a:fld>
            <a:endParaRPr lang="en-US"/>
          </a:p>
        </p:txBody>
      </p:sp>
    </p:spTree>
    <p:extLst>
      <p:ext uri="{BB962C8B-B14F-4D97-AF65-F5344CB8AC3E}">
        <p14:creationId xmlns:p14="http://schemas.microsoft.com/office/powerpoint/2010/main" val="3182036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C476A-44EA-43CC-A378-1152272FB65F}"/>
              </a:ext>
            </a:extLst>
          </p:cNvPr>
          <p:cNvSpPr>
            <a:spLocks noGrp="1"/>
          </p:cNvSpPr>
          <p:nvPr>
            <p:ph type="title"/>
          </p:nvPr>
        </p:nvSpPr>
        <p:spPr/>
        <p:txBody>
          <a:bodyPr/>
          <a:lstStyle/>
          <a:p>
            <a:r>
              <a:rPr lang="en-US" dirty="0"/>
              <a:t>Benchmark – Long Only SPY</a:t>
            </a:r>
            <a:endParaRPr lang="en-SG" dirty="0"/>
          </a:p>
        </p:txBody>
      </p:sp>
      <p:sp>
        <p:nvSpPr>
          <p:cNvPr id="3" name="Content Placeholder 2">
            <a:extLst>
              <a:ext uri="{FF2B5EF4-FFF2-40B4-BE49-F238E27FC236}">
                <a16:creationId xmlns:a16="http://schemas.microsoft.com/office/drawing/2014/main" id="{FEA3AED0-61A9-422E-BD47-A40E4EBE272F}"/>
              </a:ext>
            </a:extLst>
          </p:cNvPr>
          <p:cNvSpPr>
            <a:spLocks noGrp="1"/>
          </p:cNvSpPr>
          <p:nvPr>
            <p:ph idx="1"/>
          </p:nvPr>
        </p:nvSpPr>
        <p:spPr/>
        <p:txBody>
          <a:bodyPr/>
          <a:lstStyle/>
          <a:p>
            <a:endParaRPr lang="en-SG"/>
          </a:p>
        </p:txBody>
      </p:sp>
      <p:pic>
        <p:nvPicPr>
          <p:cNvPr id="4" name="Shape 746">
            <a:extLst>
              <a:ext uri="{FF2B5EF4-FFF2-40B4-BE49-F238E27FC236}">
                <a16:creationId xmlns:a16="http://schemas.microsoft.com/office/drawing/2014/main" id="{F2DDBA60-EF0C-4505-906E-DC29A7AA1C55}"/>
              </a:ext>
            </a:extLst>
          </p:cNvPr>
          <p:cNvPicPr preferRelativeResize="0">
            <a:picLocks/>
          </p:cNvPicPr>
          <p:nvPr/>
        </p:nvPicPr>
        <p:blipFill rotWithShape="1">
          <a:blip r:embed="rId3">
            <a:alphaModFix/>
          </a:blip>
          <a:stretch/>
        </p:blipFill>
        <p:spPr>
          <a:xfrm>
            <a:off x="665163" y="2050609"/>
            <a:ext cx="10074275" cy="4006144"/>
          </a:xfrm>
          <a:prstGeom prst="rect">
            <a:avLst/>
          </a:prstGeom>
        </p:spPr>
      </p:pic>
    </p:spTree>
    <p:custDataLst>
      <p:tags r:id="rId1"/>
    </p:custDataLst>
    <p:extLst>
      <p:ext uri="{BB962C8B-B14F-4D97-AF65-F5344CB8AC3E}">
        <p14:creationId xmlns:p14="http://schemas.microsoft.com/office/powerpoint/2010/main" val="4172630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F79E8-A70A-4206-8608-374969587D13}"/>
              </a:ext>
            </a:extLst>
          </p:cNvPr>
          <p:cNvSpPr>
            <a:spLocks noGrp="1"/>
          </p:cNvSpPr>
          <p:nvPr>
            <p:ph type="title"/>
          </p:nvPr>
        </p:nvSpPr>
        <p:spPr/>
        <p:txBody>
          <a:bodyPr/>
          <a:lstStyle/>
          <a:p>
            <a:r>
              <a:rPr lang="en-US" dirty="0"/>
              <a:t>Pairs Trading </a:t>
            </a:r>
            <a:r>
              <a:rPr lang="en-US" dirty="0" err="1"/>
              <a:t>Backtest</a:t>
            </a:r>
            <a:r>
              <a:rPr lang="en-US" dirty="0"/>
              <a:t> Example</a:t>
            </a:r>
            <a:endParaRPr lang="en-SG" dirty="0"/>
          </a:p>
        </p:txBody>
      </p:sp>
      <p:sp>
        <p:nvSpPr>
          <p:cNvPr id="3" name="Content Placeholder 2">
            <a:extLst>
              <a:ext uri="{FF2B5EF4-FFF2-40B4-BE49-F238E27FC236}">
                <a16:creationId xmlns:a16="http://schemas.microsoft.com/office/drawing/2014/main" id="{A3CBEAF4-A721-47D2-8E86-032F1773736A}"/>
              </a:ext>
            </a:extLst>
          </p:cNvPr>
          <p:cNvSpPr>
            <a:spLocks noGrp="1"/>
          </p:cNvSpPr>
          <p:nvPr>
            <p:ph idx="1"/>
          </p:nvPr>
        </p:nvSpPr>
        <p:spPr/>
        <p:txBody>
          <a:bodyPr/>
          <a:lstStyle/>
          <a:p>
            <a:endParaRPr lang="en-SG"/>
          </a:p>
        </p:txBody>
      </p:sp>
      <p:pic>
        <p:nvPicPr>
          <p:cNvPr id="4" name="Shape 753">
            <a:extLst>
              <a:ext uri="{FF2B5EF4-FFF2-40B4-BE49-F238E27FC236}">
                <a16:creationId xmlns:a16="http://schemas.microsoft.com/office/drawing/2014/main" id="{253607E6-29C0-4238-A939-F191DBEC0728}"/>
              </a:ext>
            </a:extLst>
          </p:cNvPr>
          <p:cNvPicPr preferRelativeResize="0">
            <a:picLocks/>
          </p:cNvPicPr>
          <p:nvPr/>
        </p:nvPicPr>
        <p:blipFill rotWithShape="1">
          <a:blip r:embed="rId3">
            <a:alphaModFix/>
          </a:blip>
          <a:stretch/>
        </p:blipFill>
        <p:spPr>
          <a:xfrm>
            <a:off x="20374" y="1928812"/>
            <a:ext cx="8294359" cy="4144963"/>
          </a:xfrm>
          <a:prstGeom prst="rect">
            <a:avLst/>
          </a:prstGeom>
        </p:spPr>
      </p:pic>
      <p:graphicFrame>
        <p:nvGraphicFramePr>
          <p:cNvPr id="5" name="Shape 755">
            <a:extLst>
              <a:ext uri="{FF2B5EF4-FFF2-40B4-BE49-F238E27FC236}">
                <a16:creationId xmlns:a16="http://schemas.microsoft.com/office/drawing/2014/main" id="{01B4B57C-2962-4815-8B9A-0B2C949C0502}"/>
              </a:ext>
            </a:extLst>
          </p:cNvPr>
          <p:cNvGraphicFramePr/>
          <p:nvPr/>
        </p:nvGraphicFramePr>
        <p:xfrm>
          <a:off x="8314733" y="2177400"/>
          <a:ext cx="3758100" cy="2438200"/>
        </p:xfrm>
        <a:graphic>
          <a:graphicData uri="http://schemas.openxmlformats.org/drawingml/2006/table">
            <a:tbl>
              <a:tblPr>
                <a:noFill/>
              </a:tblPr>
              <a:tblGrid>
                <a:gridCol w="1826700">
                  <a:extLst>
                    <a:ext uri="{9D8B030D-6E8A-4147-A177-3AD203B41FA5}">
                      <a16:colId xmlns:a16="http://schemas.microsoft.com/office/drawing/2014/main" val="20000"/>
                    </a:ext>
                  </a:extLst>
                </a:gridCol>
                <a:gridCol w="1006567">
                  <a:extLst>
                    <a:ext uri="{9D8B030D-6E8A-4147-A177-3AD203B41FA5}">
                      <a16:colId xmlns:a16="http://schemas.microsoft.com/office/drawing/2014/main" val="20001"/>
                    </a:ext>
                  </a:extLst>
                </a:gridCol>
                <a:gridCol w="924833">
                  <a:extLst>
                    <a:ext uri="{9D8B030D-6E8A-4147-A177-3AD203B41FA5}">
                      <a16:colId xmlns:a16="http://schemas.microsoft.com/office/drawing/2014/main" val="20002"/>
                    </a:ext>
                  </a:extLst>
                </a:gridCol>
              </a:tblGrid>
              <a:tr h="487640">
                <a:tc>
                  <a:txBody>
                    <a:bodyPr/>
                    <a:lstStyle/>
                    <a:p>
                      <a:pPr marL="0" lvl="0" indent="0">
                        <a:spcBef>
                          <a:spcPts val="0"/>
                        </a:spcBef>
                        <a:spcAft>
                          <a:spcPts val="0"/>
                        </a:spcAft>
                        <a:buNone/>
                      </a:pPr>
                      <a:endParaRPr sz="1600" b="1"/>
                    </a:p>
                  </a:txBody>
                  <a:tcPr marL="121900" marR="121900" marT="121900" marB="121900"/>
                </a:tc>
                <a:tc>
                  <a:txBody>
                    <a:bodyPr/>
                    <a:lstStyle/>
                    <a:p>
                      <a:pPr marL="0" lvl="0" indent="0" algn="ctr">
                        <a:spcBef>
                          <a:spcPts val="0"/>
                        </a:spcBef>
                        <a:spcAft>
                          <a:spcPts val="0"/>
                        </a:spcAft>
                        <a:buNone/>
                      </a:pPr>
                      <a:r>
                        <a:rPr lang="en-US" sz="1600" b="1"/>
                        <a:t>SPY</a:t>
                      </a:r>
                      <a:endParaRPr sz="1600" b="1"/>
                    </a:p>
                  </a:txBody>
                  <a:tcPr marL="121900" marR="121900" marT="121900" marB="121900"/>
                </a:tc>
                <a:tc>
                  <a:txBody>
                    <a:bodyPr/>
                    <a:lstStyle/>
                    <a:p>
                      <a:pPr marL="0" lvl="0" indent="0" algn="ctr">
                        <a:spcBef>
                          <a:spcPts val="0"/>
                        </a:spcBef>
                        <a:spcAft>
                          <a:spcPts val="0"/>
                        </a:spcAft>
                        <a:buNone/>
                      </a:pPr>
                      <a:r>
                        <a:rPr lang="en-US" sz="1600" b="1" dirty="0"/>
                        <a:t>Pairs</a:t>
                      </a:r>
                      <a:endParaRPr sz="1600" b="1" dirty="0"/>
                    </a:p>
                  </a:txBody>
                  <a:tcPr marL="121900" marR="121900" marT="121900" marB="121900"/>
                </a:tc>
                <a:extLst>
                  <a:ext uri="{0D108BD9-81ED-4DB2-BD59-A6C34878D82A}">
                    <a16:rowId xmlns:a16="http://schemas.microsoft.com/office/drawing/2014/main" val="10000"/>
                  </a:ext>
                </a:extLst>
              </a:tr>
              <a:tr h="487640">
                <a:tc>
                  <a:txBody>
                    <a:bodyPr/>
                    <a:lstStyle/>
                    <a:p>
                      <a:pPr marL="0" lvl="0" indent="0">
                        <a:spcBef>
                          <a:spcPts val="0"/>
                        </a:spcBef>
                        <a:spcAft>
                          <a:spcPts val="0"/>
                        </a:spcAft>
                        <a:buNone/>
                      </a:pPr>
                      <a:r>
                        <a:rPr lang="en-US" sz="1600" b="1"/>
                        <a:t>Total Returns</a:t>
                      </a:r>
                      <a:endParaRPr sz="1600" b="1"/>
                    </a:p>
                  </a:txBody>
                  <a:tcPr marL="121900" marR="121900" marT="121900" marB="121900"/>
                </a:tc>
                <a:tc>
                  <a:txBody>
                    <a:bodyPr/>
                    <a:lstStyle/>
                    <a:p>
                      <a:pPr marL="0" lvl="0" indent="0" algn="r">
                        <a:spcBef>
                          <a:spcPts val="0"/>
                        </a:spcBef>
                        <a:spcAft>
                          <a:spcPts val="0"/>
                        </a:spcAft>
                        <a:buNone/>
                      </a:pPr>
                      <a:r>
                        <a:rPr lang="en-US" sz="1600"/>
                        <a:t>-8.62%</a:t>
                      </a:r>
                      <a:endParaRPr sz="1600"/>
                    </a:p>
                  </a:txBody>
                  <a:tcPr marL="121900" marR="121900" marT="121900" marB="121900"/>
                </a:tc>
                <a:tc>
                  <a:txBody>
                    <a:bodyPr/>
                    <a:lstStyle/>
                    <a:p>
                      <a:pPr marL="0" lvl="0" indent="0" algn="r">
                        <a:spcBef>
                          <a:spcPts val="0"/>
                        </a:spcBef>
                        <a:spcAft>
                          <a:spcPts val="0"/>
                        </a:spcAft>
                        <a:buNone/>
                      </a:pPr>
                      <a:r>
                        <a:rPr lang="en-US" sz="1600"/>
                        <a:t>5.85%</a:t>
                      </a:r>
                      <a:endParaRPr sz="1600"/>
                    </a:p>
                  </a:txBody>
                  <a:tcPr marL="121900" marR="121900" marT="121900" marB="121900"/>
                </a:tc>
                <a:extLst>
                  <a:ext uri="{0D108BD9-81ED-4DB2-BD59-A6C34878D82A}">
                    <a16:rowId xmlns:a16="http://schemas.microsoft.com/office/drawing/2014/main" val="10001"/>
                  </a:ext>
                </a:extLst>
              </a:tr>
              <a:tr h="487640">
                <a:tc>
                  <a:txBody>
                    <a:bodyPr/>
                    <a:lstStyle/>
                    <a:p>
                      <a:pPr marL="0" lvl="0" indent="0">
                        <a:spcBef>
                          <a:spcPts val="0"/>
                        </a:spcBef>
                        <a:spcAft>
                          <a:spcPts val="0"/>
                        </a:spcAft>
                        <a:buNone/>
                      </a:pPr>
                      <a:r>
                        <a:rPr lang="en-US" sz="1600" b="1"/>
                        <a:t>Sharpe</a:t>
                      </a:r>
                      <a:endParaRPr sz="1600" b="1"/>
                    </a:p>
                  </a:txBody>
                  <a:tcPr marL="121900" marR="121900" marT="121900" marB="121900"/>
                </a:tc>
                <a:tc>
                  <a:txBody>
                    <a:bodyPr/>
                    <a:lstStyle/>
                    <a:p>
                      <a:pPr marL="0" lvl="0" indent="0" algn="r">
                        <a:spcBef>
                          <a:spcPts val="0"/>
                        </a:spcBef>
                        <a:spcAft>
                          <a:spcPts val="0"/>
                        </a:spcAft>
                        <a:buNone/>
                      </a:pPr>
                      <a:r>
                        <a:rPr lang="en-US" sz="1600"/>
                        <a:t>0.02</a:t>
                      </a:r>
                      <a:endParaRPr sz="1600"/>
                    </a:p>
                  </a:txBody>
                  <a:tcPr marL="121900" marR="121900" marT="121900" marB="121900"/>
                </a:tc>
                <a:tc>
                  <a:txBody>
                    <a:bodyPr/>
                    <a:lstStyle/>
                    <a:p>
                      <a:pPr marL="0" lvl="0" indent="0" algn="r">
                        <a:spcBef>
                          <a:spcPts val="0"/>
                        </a:spcBef>
                        <a:spcAft>
                          <a:spcPts val="0"/>
                        </a:spcAft>
                        <a:buNone/>
                      </a:pPr>
                      <a:r>
                        <a:rPr lang="en-US" sz="1600" dirty="0"/>
                        <a:t>0.34</a:t>
                      </a:r>
                      <a:endParaRPr sz="1600" dirty="0"/>
                    </a:p>
                  </a:txBody>
                  <a:tcPr marL="121900" marR="121900" marT="121900" marB="121900"/>
                </a:tc>
                <a:extLst>
                  <a:ext uri="{0D108BD9-81ED-4DB2-BD59-A6C34878D82A}">
                    <a16:rowId xmlns:a16="http://schemas.microsoft.com/office/drawing/2014/main" val="10002"/>
                  </a:ext>
                </a:extLst>
              </a:tr>
              <a:tr h="487640">
                <a:tc>
                  <a:txBody>
                    <a:bodyPr/>
                    <a:lstStyle/>
                    <a:p>
                      <a:pPr marL="0" lvl="0" indent="0">
                        <a:spcBef>
                          <a:spcPts val="0"/>
                        </a:spcBef>
                        <a:spcAft>
                          <a:spcPts val="0"/>
                        </a:spcAft>
                        <a:buNone/>
                      </a:pPr>
                      <a:r>
                        <a:rPr lang="en-US" sz="1600" b="1"/>
                        <a:t>Volatility</a:t>
                      </a:r>
                      <a:endParaRPr sz="1600" b="1"/>
                    </a:p>
                  </a:txBody>
                  <a:tcPr marL="121900" marR="121900" marT="121900" marB="121900"/>
                </a:tc>
                <a:tc>
                  <a:txBody>
                    <a:bodyPr/>
                    <a:lstStyle/>
                    <a:p>
                      <a:pPr marL="0" lvl="0" indent="0" algn="r">
                        <a:spcBef>
                          <a:spcPts val="0"/>
                        </a:spcBef>
                        <a:spcAft>
                          <a:spcPts val="0"/>
                        </a:spcAft>
                        <a:buNone/>
                      </a:pPr>
                      <a:r>
                        <a:rPr lang="en-US" sz="1600"/>
                        <a:t>38%</a:t>
                      </a:r>
                      <a:endParaRPr sz="1600"/>
                    </a:p>
                  </a:txBody>
                  <a:tcPr marL="121900" marR="121900" marT="121900" marB="121900"/>
                </a:tc>
                <a:tc>
                  <a:txBody>
                    <a:bodyPr/>
                    <a:lstStyle/>
                    <a:p>
                      <a:pPr marL="0" lvl="0" indent="0" algn="r">
                        <a:spcBef>
                          <a:spcPts val="0"/>
                        </a:spcBef>
                        <a:spcAft>
                          <a:spcPts val="0"/>
                        </a:spcAft>
                        <a:buNone/>
                      </a:pPr>
                      <a:r>
                        <a:rPr lang="en-US" sz="1600"/>
                        <a:t>15%</a:t>
                      </a:r>
                      <a:endParaRPr sz="1600"/>
                    </a:p>
                  </a:txBody>
                  <a:tcPr marL="121900" marR="121900" marT="121900" marB="121900"/>
                </a:tc>
                <a:extLst>
                  <a:ext uri="{0D108BD9-81ED-4DB2-BD59-A6C34878D82A}">
                    <a16:rowId xmlns:a16="http://schemas.microsoft.com/office/drawing/2014/main" val="10003"/>
                  </a:ext>
                </a:extLst>
              </a:tr>
              <a:tr h="487640">
                <a:tc>
                  <a:txBody>
                    <a:bodyPr/>
                    <a:lstStyle/>
                    <a:p>
                      <a:pPr marL="0" lvl="0" indent="0">
                        <a:spcBef>
                          <a:spcPts val="0"/>
                        </a:spcBef>
                        <a:spcAft>
                          <a:spcPts val="0"/>
                        </a:spcAft>
                        <a:buNone/>
                      </a:pPr>
                      <a:r>
                        <a:rPr lang="en-US" sz="1600" b="1"/>
                        <a:t>Max Drawdown</a:t>
                      </a:r>
                      <a:endParaRPr sz="1600" b="1"/>
                    </a:p>
                  </a:txBody>
                  <a:tcPr marL="121900" marR="121900" marT="121900" marB="121900"/>
                </a:tc>
                <a:tc>
                  <a:txBody>
                    <a:bodyPr/>
                    <a:lstStyle/>
                    <a:p>
                      <a:pPr marL="0" lvl="0" indent="0" algn="r">
                        <a:spcBef>
                          <a:spcPts val="0"/>
                        </a:spcBef>
                        <a:spcAft>
                          <a:spcPts val="0"/>
                        </a:spcAft>
                        <a:buNone/>
                      </a:pPr>
                      <a:r>
                        <a:rPr lang="en-US" sz="1600"/>
                        <a:t>-47%</a:t>
                      </a:r>
                      <a:endParaRPr sz="1600"/>
                    </a:p>
                  </a:txBody>
                  <a:tcPr marL="121900" marR="121900" marT="121900" marB="121900"/>
                </a:tc>
                <a:tc>
                  <a:txBody>
                    <a:bodyPr/>
                    <a:lstStyle/>
                    <a:p>
                      <a:pPr marL="0" lvl="0" indent="0" algn="r">
                        <a:spcBef>
                          <a:spcPts val="0"/>
                        </a:spcBef>
                        <a:spcAft>
                          <a:spcPts val="0"/>
                        </a:spcAft>
                        <a:buNone/>
                      </a:pPr>
                      <a:r>
                        <a:rPr lang="en-US" sz="1600" dirty="0"/>
                        <a:t>-10%</a:t>
                      </a:r>
                      <a:endParaRPr sz="1600" dirty="0"/>
                    </a:p>
                  </a:txBody>
                  <a:tcPr marL="121900" marR="121900" marT="121900" marB="12190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39307168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660E9-1E44-4737-BD7E-6AFF6D5B7A3C}"/>
              </a:ext>
            </a:extLst>
          </p:cNvPr>
          <p:cNvSpPr>
            <a:spLocks noGrp="1"/>
          </p:cNvSpPr>
          <p:nvPr>
            <p:ph type="title"/>
          </p:nvPr>
        </p:nvSpPr>
        <p:spPr/>
        <p:txBody>
          <a:bodyPr/>
          <a:lstStyle/>
          <a:p>
            <a:r>
              <a:rPr lang="en-US" dirty="0"/>
              <a:t>Pairs Trading Technology</a:t>
            </a:r>
            <a:endParaRPr lang="en-SG" dirty="0"/>
          </a:p>
        </p:txBody>
      </p:sp>
      <p:sp>
        <p:nvSpPr>
          <p:cNvPr id="3" name="Content Placeholder 2">
            <a:extLst>
              <a:ext uri="{FF2B5EF4-FFF2-40B4-BE49-F238E27FC236}">
                <a16:creationId xmlns:a16="http://schemas.microsoft.com/office/drawing/2014/main" id="{E4E06FC3-E49F-4E27-9F11-DBB2FED2ECB9}"/>
              </a:ext>
            </a:extLst>
          </p:cNvPr>
          <p:cNvSpPr>
            <a:spLocks noGrp="1"/>
          </p:cNvSpPr>
          <p:nvPr>
            <p:ph idx="1"/>
          </p:nvPr>
        </p:nvSpPr>
        <p:spPr/>
        <p:txBody>
          <a:bodyPr>
            <a:normAutofit fontScale="85000" lnSpcReduction="20000"/>
          </a:bodyPr>
          <a:lstStyle/>
          <a:p>
            <a:r>
              <a:rPr lang="en-US" dirty="0"/>
              <a:t>Distance Method</a:t>
            </a:r>
          </a:p>
          <a:p>
            <a:r>
              <a:rPr lang="en-US" dirty="0"/>
              <a:t>Cointegration Method</a:t>
            </a:r>
          </a:p>
          <a:p>
            <a:pPr lvl="1"/>
            <a:r>
              <a:rPr lang="en-US" dirty="0"/>
              <a:t>Linear Regression</a:t>
            </a:r>
          </a:p>
          <a:p>
            <a:pPr lvl="1"/>
            <a:r>
              <a:rPr lang="en-US" dirty="0" err="1"/>
              <a:t>Penalised</a:t>
            </a:r>
            <a:r>
              <a:rPr lang="en-US" dirty="0"/>
              <a:t> Regression – Ridge, Lasso, </a:t>
            </a:r>
            <a:r>
              <a:rPr lang="en-US" dirty="0" err="1"/>
              <a:t>ElasticNet</a:t>
            </a:r>
            <a:endParaRPr lang="en-US" dirty="0"/>
          </a:p>
          <a:p>
            <a:pPr lvl="1"/>
            <a:r>
              <a:rPr lang="en-US" dirty="0"/>
              <a:t>Kalman Filters</a:t>
            </a:r>
          </a:p>
          <a:p>
            <a:pPr lvl="1"/>
            <a:r>
              <a:rPr lang="en-US" dirty="0"/>
              <a:t>Cointegrated Augmented Dickey Fuller</a:t>
            </a:r>
          </a:p>
          <a:p>
            <a:r>
              <a:rPr lang="en-US" dirty="0"/>
              <a:t>Companies similarity</a:t>
            </a:r>
          </a:p>
          <a:p>
            <a:pPr lvl="1"/>
            <a:r>
              <a:rPr lang="en-US" dirty="0"/>
              <a:t>Clustering</a:t>
            </a:r>
          </a:p>
          <a:p>
            <a:pPr lvl="1"/>
            <a:r>
              <a:rPr lang="en-US" dirty="0"/>
              <a:t>Sentiment based</a:t>
            </a:r>
          </a:p>
          <a:p>
            <a:r>
              <a:rPr lang="en-US" dirty="0"/>
              <a:t>Market Regime Detection</a:t>
            </a:r>
          </a:p>
          <a:p>
            <a:pPr lvl="1"/>
            <a:r>
              <a:rPr lang="en-US" dirty="0"/>
              <a:t>Hidden Markov Models</a:t>
            </a:r>
          </a:p>
          <a:p>
            <a:pPr lvl="1"/>
            <a:r>
              <a:rPr lang="en-US" dirty="0"/>
              <a:t>RNN / LSTM</a:t>
            </a:r>
          </a:p>
          <a:p>
            <a:r>
              <a:rPr lang="en-US" dirty="0"/>
              <a:t>Reinforcement Learning</a:t>
            </a:r>
          </a:p>
          <a:p>
            <a:endParaRPr lang="en-SG" dirty="0"/>
          </a:p>
        </p:txBody>
      </p:sp>
    </p:spTree>
    <p:custDataLst>
      <p:tags r:id="rId1"/>
    </p:custDataLst>
    <p:extLst>
      <p:ext uri="{BB962C8B-B14F-4D97-AF65-F5344CB8AC3E}">
        <p14:creationId xmlns:p14="http://schemas.microsoft.com/office/powerpoint/2010/main" val="2207214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9FC13-028F-4F06-9F34-7D15FFE78F27}"/>
              </a:ext>
            </a:extLst>
          </p:cNvPr>
          <p:cNvSpPr>
            <a:spLocks noGrp="1"/>
          </p:cNvSpPr>
          <p:nvPr>
            <p:ph type="title"/>
          </p:nvPr>
        </p:nvSpPr>
        <p:spPr/>
        <p:txBody>
          <a:bodyPr/>
          <a:lstStyle/>
          <a:p>
            <a:r>
              <a:rPr lang="en-US" dirty="0"/>
              <a:t>Quant Workflow</a:t>
            </a:r>
            <a:endParaRPr lang="en-SG" dirty="0"/>
          </a:p>
        </p:txBody>
      </p:sp>
      <p:sp>
        <p:nvSpPr>
          <p:cNvPr id="3" name="Content Placeholder 2">
            <a:extLst>
              <a:ext uri="{FF2B5EF4-FFF2-40B4-BE49-F238E27FC236}">
                <a16:creationId xmlns:a16="http://schemas.microsoft.com/office/drawing/2014/main" id="{4F102F05-CC67-4E02-8785-2389AA69610D}"/>
              </a:ext>
            </a:extLst>
          </p:cNvPr>
          <p:cNvSpPr>
            <a:spLocks noGrp="1"/>
          </p:cNvSpPr>
          <p:nvPr>
            <p:ph idx="1"/>
          </p:nvPr>
        </p:nvSpPr>
        <p:spPr/>
        <p:txBody>
          <a:bodyPr/>
          <a:lstStyle/>
          <a:p>
            <a:r>
              <a:rPr lang="en-US" dirty="0"/>
              <a:t>Data</a:t>
            </a:r>
          </a:p>
          <a:p>
            <a:r>
              <a:rPr lang="en-US" dirty="0"/>
              <a:t>Universe Definition</a:t>
            </a:r>
          </a:p>
          <a:p>
            <a:r>
              <a:rPr lang="en-US" dirty="0"/>
              <a:t>Alpha Discovery</a:t>
            </a:r>
          </a:p>
          <a:p>
            <a:r>
              <a:rPr lang="en-US" dirty="0"/>
              <a:t>Alpha Combination </a:t>
            </a:r>
          </a:p>
          <a:p>
            <a:r>
              <a:rPr lang="en-US" dirty="0"/>
              <a:t>Portfolio Construction</a:t>
            </a:r>
          </a:p>
          <a:p>
            <a:r>
              <a:rPr lang="en-US" dirty="0"/>
              <a:t>Trading</a:t>
            </a:r>
          </a:p>
        </p:txBody>
      </p:sp>
    </p:spTree>
    <p:custDataLst>
      <p:tags r:id="rId1"/>
    </p:custDataLst>
    <p:extLst>
      <p:ext uri="{BB962C8B-B14F-4D97-AF65-F5344CB8AC3E}">
        <p14:creationId xmlns:p14="http://schemas.microsoft.com/office/powerpoint/2010/main" val="42823440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E293D-22D5-4948-846F-5AC3499B09E1}"/>
              </a:ext>
            </a:extLst>
          </p:cNvPr>
          <p:cNvSpPr>
            <a:spLocks noGrp="1"/>
          </p:cNvSpPr>
          <p:nvPr>
            <p:ph type="title"/>
          </p:nvPr>
        </p:nvSpPr>
        <p:spPr/>
        <p:txBody>
          <a:bodyPr/>
          <a:lstStyle/>
          <a:p>
            <a:r>
              <a:rPr lang="en-US" dirty="0"/>
              <a:t>Factor Based Investing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BBD0C1-232A-405B-A007-142C2485748A}"/>
                  </a:ext>
                </a:extLst>
              </p:cNvPr>
              <p:cNvSpPr>
                <a:spLocks noGrp="1"/>
              </p:cNvSpPr>
              <p:nvPr>
                <p:ph idx="1"/>
              </p:nvPr>
            </p:nvSpPr>
            <p:spPr/>
            <p:txBody>
              <a:bodyPr>
                <a:normAutofit fontScale="77500" lnSpcReduction="20000"/>
              </a:bodyPr>
              <a:lstStyle/>
              <a:p>
                <a:r>
                  <a:rPr lang="en-SG" dirty="0"/>
                  <a:t>Exposure to factor risk earns a risk premium</a:t>
                </a:r>
              </a:p>
              <a:p>
                <a:r>
                  <a:rPr lang="en-SG" dirty="0"/>
                  <a:t>Types of Factors</a:t>
                </a:r>
              </a:p>
              <a:p>
                <a:pPr lvl="1"/>
                <a:r>
                  <a:rPr lang="en-SG" dirty="0"/>
                  <a:t>Macroeconomic Factors: Growth, Inflation, Political Risk, etc.</a:t>
                </a:r>
              </a:p>
              <a:p>
                <a:pPr lvl="1"/>
                <a:r>
                  <a:rPr lang="en-SG" dirty="0"/>
                  <a:t>Static Factors: Equities, Bonds, etc.</a:t>
                </a:r>
              </a:p>
              <a:p>
                <a:pPr lvl="1"/>
                <a:r>
                  <a:rPr lang="en-SG" dirty="0"/>
                  <a:t>Dynamic Factors: Value-Growth, Momentum, Low Volatility, Size, Liquidity, Credit Risk, etc.</a:t>
                </a:r>
              </a:p>
              <a:p>
                <a:r>
                  <a:rPr lang="en-SG" dirty="0"/>
                  <a:t>CAPM</a:t>
                </a:r>
              </a:p>
              <a:p>
                <a:pPr lvl="1"/>
                <a:r>
                  <a:rPr lang="en-SG" dirty="0"/>
                  <a:t>Single Factor: Market Factor</a:t>
                </a:r>
              </a:p>
              <a:p>
                <a:r>
                  <a:rPr lang="en-SG" dirty="0"/>
                  <a:t>Multifactor Models:</a:t>
                </a:r>
              </a:p>
              <a:p>
                <a:pPr lvl="1"/>
                <a:r>
                  <a:rPr lang="en-SG" dirty="0" err="1"/>
                  <a:t>Fama</a:t>
                </a:r>
                <a:r>
                  <a:rPr lang="en-SG" dirty="0"/>
                  <a:t>-French:</a:t>
                </a:r>
              </a:p>
              <a:p>
                <a:pPr lvl="2"/>
                <a:r>
                  <a:rPr lang="en-SG" dirty="0"/>
                  <a:t>Market</a:t>
                </a:r>
              </a:p>
              <a:p>
                <a:pPr lvl="2"/>
                <a:r>
                  <a:rPr lang="en-SG" dirty="0"/>
                  <a:t>Size (</a:t>
                </a:r>
                <a:r>
                  <a:rPr lang="en-SG" b="1" dirty="0"/>
                  <a:t>S</a:t>
                </a:r>
                <a:r>
                  <a:rPr lang="en-SG" dirty="0"/>
                  <a:t>mall [Market Capitalisation] </a:t>
                </a:r>
                <a:r>
                  <a:rPr lang="en-SG" b="1" dirty="0"/>
                  <a:t>M</a:t>
                </a:r>
                <a:r>
                  <a:rPr lang="en-SG" dirty="0"/>
                  <a:t>inus </a:t>
                </a:r>
                <a:r>
                  <a:rPr lang="en-SG" b="1" dirty="0"/>
                  <a:t>B</a:t>
                </a:r>
                <a:r>
                  <a:rPr lang="en-SG" dirty="0"/>
                  <a:t>ig)</a:t>
                </a:r>
              </a:p>
              <a:p>
                <a:pPr lvl="2"/>
                <a:r>
                  <a:rPr lang="en-SG" dirty="0"/>
                  <a:t>Book/Price (</a:t>
                </a:r>
                <a:r>
                  <a:rPr lang="en-SG" b="1" dirty="0"/>
                  <a:t>H</a:t>
                </a:r>
                <a:r>
                  <a:rPr lang="en-SG" dirty="0"/>
                  <a:t>igh </a:t>
                </a:r>
                <a:r>
                  <a:rPr lang="en-SG" dirty="0" err="1"/>
                  <a:t>pbook</a:t>
                </a:r>
                <a:r>
                  <a:rPr lang="en-SG" dirty="0"/>
                  <a:t>-to-market] </a:t>
                </a:r>
                <a:r>
                  <a:rPr lang="en-SG" b="1" dirty="0"/>
                  <a:t>M</a:t>
                </a:r>
                <a:r>
                  <a:rPr lang="en-SG" dirty="0"/>
                  <a:t>inus </a:t>
                </a:r>
                <a:r>
                  <a:rPr lang="en-SG" b="1" dirty="0"/>
                  <a:t>L</a:t>
                </a:r>
                <a:r>
                  <a:rPr lang="en-SG" dirty="0"/>
                  <a:t>ow). High book-to-market = value stocks.</a:t>
                </a:r>
              </a:p>
              <a:p>
                <a:pPr lvl="1"/>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𝑟</m:t>
                        </m:r>
                      </m:e>
                      <m:sub>
                        <m:r>
                          <a:rPr lang="en-SG" b="0" i="1" smtClean="0">
                            <a:latin typeface="Cambria Math" panose="02040503050406030204" pitchFamily="18" charset="0"/>
                          </a:rPr>
                          <m:t>𝑖</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𝑟</m:t>
                        </m:r>
                      </m:e>
                      <m:sub>
                        <m:r>
                          <a:rPr lang="en-SG" b="0" i="1" smtClean="0">
                            <a:latin typeface="Cambria Math" panose="02040503050406030204" pitchFamily="18" charset="0"/>
                          </a:rPr>
                          <m:t>𝑓</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𝛽</m:t>
                        </m:r>
                      </m:e>
                      <m:sub>
                        <m:r>
                          <a:rPr lang="en-SG" b="0" i="1" smtClean="0">
                            <a:latin typeface="Cambria Math" panose="02040503050406030204" pitchFamily="18" charset="0"/>
                          </a:rPr>
                          <m:t>𝑀</m:t>
                        </m:r>
                      </m:sub>
                    </m:sSub>
                    <m:d>
                      <m:dPr>
                        <m:ctrlPr>
                          <a:rPr lang="en-SG" b="0" i="1" smtClean="0">
                            <a:latin typeface="Cambria Math" panose="02040503050406030204" pitchFamily="18" charset="0"/>
                          </a:rPr>
                        </m:ctrlPr>
                      </m:dPr>
                      <m:e>
                        <m:r>
                          <a:rPr lang="en-SG" b="0" i="1" smtClean="0">
                            <a:latin typeface="Cambria Math" panose="02040503050406030204" pitchFamily="18" charset="0"/>
                          </a:rPr>
                          <m:t> </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𝑟</m:t>
                            </m:r>
                          </m:e>
                          <m:sub>
                            <m:r>
                              <a:rPr lang="en-SG" b="0" i="1" smtClean="0">
                                <a:latin typeface="Cambria Math" panose="02040503050406030204" pitchFamily="18" charset="0"/>
                              </a:rPr>
                              <m:t>𝑀</m:t>
                            </m:r>
                          </m:sub>
                        </m:sSub>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𝑟</m:t>
                            </m:r>
                          </m:e>
                          <m:sub>
                            <m:r>
                              <a:rPr lang="en-SG" b="0" i="1" smtClean="0">
                                <a:latin typeface="Cambria Math" panose="02040503050406030204" pitchFamily="18" charset="0"/>
                              </a:rPr>
                              <m:t>𝑓</m:t>
                            </m:r>
                          </m:sub>
                        </m:sSub>
                      </m:e>
                    </m:d>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𝛽</m:t>
                        </m:r>
                      </m:e>
                      <m:sub>
                        <m:r>
                          <a:rPr lang="en-SG" b="0" i="1" smtClean="0">
                            <a:latin typeface="Cambria Math" panose="02040503050406030204" pitchFamily="18" charset="0"/>
                          </a:rPr>
                          <m:t>𝑆𝑀𝐵</m:t>
                        </m:r>
                      </m:sub>
                    </m:sSub>
                    <m:r>
                      <a:rPr lang="en-SG" b="0" i="1" smtClean="0">
                        <a:latin typeface="Cambria Math" panose="02040503050406030204" pitchFamily="18" charset="0"/>
                      </a:rPr>
                      <m:t>𝑆𝑀𝐵</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𝛽</m:t>
                        </m:r>
                      </m:e>
                      <m:sub>
                        <m:r>
                          <a:rPr lang="en-SG" b="0" i="1" smtClean="0">
                            <a:latin typeface="Cambria Math" panose="02040503050406030204" pitchFamily="18" charset="0"/>
                          </a:rPr>
                          <m:t>𝐻𝑀𝐿</m:t>
                        </m:r>
                      </m:sub>
                    </m:sSub>
                    <m:r>
                      <a:rPr lang="en-SG" b="0" i="1" smtClean="0">
                        <a:latin typeface="Cambria Math" panose="02040503050406030204" pitchFamily="18" charset="0"/>
                      </a:rPr>
                      <m:t>𝐻𝑀𝐿</m:t>
                    </m:r>
                    <m:r>
                      <a:rPr lang="en-SG" b="0" i="1" smtClean="0">
                        <a:latin typeface="Cambria Math" panose="02040503050406030204" pitchFamily="18" charset="0"/>
                      </a:rPr>
                      <m:t>+</m:t>
                    </m:r>
                    <m:r>
                      <a:rPr lang="en-SG" b="0" i="1" smtClean="0">
                        <a:latin typeface="Cambria Math" panose="02040503050406030204" pitchFamily="18" charset="0"/>
                      </a:rPr>
                      <m:t>𝛼</m:t>
                    </m:r>
                  </m:oMath>
                </a14:m>
                <a:endParaRPr lang="en-SG" dirty="0"/>
              </a:p>
              <a:p>
                <a:pPr lvl="1"/>
                <a:r>
                  <a:rPr lang="en-SG" dirty="0"/>
                  <a:t>Both SMB and HML are zero-cost portfolios. That’s another term for dollar neutral.</a:t>
                </a:r>
              </a:p>
            </p:txBody>
          </p:sp>
        </mc:Choice>
        <mc:Fallback xmlns="">
          <p:sp>
            <p:nvSpPr>
              <p:cNvPr id="3" name="Content Placeholder 2">
                <a:extLst>
                  <a:ext uri="{FF2B5EF4-FFF2-40B4-BE49-F238E27FC236}">
                    <a16:creationId xmlns:a16="http://schemas.microsoft.com/office/drawing/2014/main" id="{99BBD0C1-232A-405B-A007-142C2485748A}"/>
                  </a:ext>
                </a:extLst>
              </p:cNvPr>
              <p:cNvSpPr>
                <a:spLocks noGrp="1" noRot="1" noChangeAspect="1" noMove="1" noResize="1" noEditPoints="1" noAdjustHandles="1" noChangeArrowheads="1" noChangeShapeType="1" noTextEdit="1"/>
              </p:cNvSpPr>
              <p:nvPr>
                <p:ph idx="1"/>
              </p:nvPr>
            </p:nvSpPr>
            <p:spPr>
              <a:blipFill>
                <a:blip r:embed="rId4"/>
                <a:stretch>
                  <a:fillRect l="-696" t="-2941" b="-700"/>
                </a:stretch>
              </a:blipFill>
            </p:spPr>
            <p:txBody>
              <a:bodyPr/>
              <a:lstStyle/>
              <a:p>
                <a:r>
                  <a:rPr lang="en-SG">
                    <a:noFill/>
                  </a:rPr>
                  <a:t> </a:t>
                </a:r>
              </a:p>
            </p:txBody>
          </p:sp>
        </mc:Fallback>
      </mc:AlternateContent>
    </p:spTree>
    <p:custDataLst>
      <p:tags r:id="rId1"/>
    </p:custDataLst>
    <p:extLst>
      <p:ext uri="{BB962C8B-B14F-4D97-AF65-F5344CB8AC3E}">
        <p14:creationId xmlns:p14="http://schemas.microsoft.com/office/powerpoint/2010/main" val="953782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C476A-44EA-43CC-A378-1152272FB65F}"/>
              </a:ext>
            </a:extLst>
          </p:cNvPr>
          <p:cNvSpPr>
            <a:spLocks noGrp="1"/>
          </p:cNvSpPr>
          <p:nvPr>
            <p:ph type="title"/>
          </p:nvPr>
        </p:nvSpPr>
        <p:spPr/>
        <p:txBody>
          <a:bodyPr/>
          <a:lstStyle/>
          <a:p>
            <a:r>
              <a:rPr lang="en-US" dirty="0"/>
              <a:t>Benchmark – Long Only SPY</a:t>
            </a:r>
            <a:endParaRPr lang="en-SG" dirty="0"/>
          </a:p>
        </p:txBody>
      </p:sp>
      <p:sp>
        <p:nvSpPr>
          <p:cNvPr id="3" name="Content Placeholder 2">
            <a:extLst>
              <a:ext uri="{FF2B5EF4-FFF2-40B4-BE49-F238E27FC236}">
                <a16:creationId xmlns:a16="http://schemas.microsoft.com/office/drawing/2014/main" id="{FEA3AED0-61A9-422E-BD47-A40E4EBE272F}"/>
              </a:ext>
            </a:extLst>
          </p:cNvPr>
          <p:cNvSpPr>
            <a:spLocks noGrp="1"/>
          </p:cNvSpPr>
          <p:nvPr>
            <p:ph idx="1"/>
          </p:nvPr>
        </p:nvSpPr>
        <p:spPr/>
        <p:txBody>
          <a:bodyPr/>
          <a:lstStyle/>
          <a:p>
            <a:endParaRPr lang="en-SG"/>
          </a:p>
        </p:txBody>
      </p:sp>
      <p:pic>
        <p:nvPicPr>
          <p:cNvPr id="4" name="Shape 746">
            <a:extLst>
              <a:ext uri="{FF2B5EF4-FFF2-40B4-BE49-F238E27FC236}">
                <a16:creationId xmlns:a16="http://schemas.microsoft.com/office/drawing/2014/main" id="{F2DDBA60-EF0C-4505-906E-DC29A7AA1C55}"/>
              </a:ext>
            </a:extLst>
          </p:cNvPr>
          <p:cNvPicPr preferRelativeResize="0">
            <a:picLocks/>
          </p:cNvPicPr>
          <p:nvPr/>
        </p:nvPicPr>
        <p:blipFill rotWithShape="1">
          <a:blip r:embed="rId3">
            <a:alphaModFix/>
          </a:blip>
          <a:stretch/>
        </p:blipFill>
        <p:spPr>
          <a:xfrm>
            <a:off x="665163" y="2050609"/>
            <a:ext cx="10074275" cy="4006144"/>
          </a:xfrm>
          <a:prstGeom prst="rect">
            <a:avLst/>
          </a:prstGeom>
        </p:spPr>
      </p:pic>
    </p:spTree>
    <p:custDataLst>
      <p:tags r:id="rId1"/>
    </p:custDataLst>
    <p:extLst>
      <p:ext uri="{BB962C8B-B14F-4D97-AF65-F5344CB8AC3E}">
        <p14:creationId xmlns:p14="http://schemas.microsoft.com/office/powerpoint/2010/main" val="3971846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EA870-5AEA-43A3-B853-7DE1AF84AA73}"/>
              </a:ext>
            </a:extLst>
          </p:cNvPr>
          <p:cNvSpPr>
            <a:spLocks noGrp="1"/>
          </p:cNvSpPr>
          <p:nvPr>
            <p:ph type="title"/>
          </p:nvPr>
        </p:nvSpPr>
        <p:spPr/>
        <p:txBody>
          <a:bodyPr/>
          <a:lstStyle/>
          <a:p>
            <a:r>
              <a:rPr lang="en-US" dirty="0"/>
              <a:t>Long-Short </a:t>
            </a:r>
            <a:r>
              <a:rPr lang="en-US" dirty="0" err="1"/>
              <a:t>Backtest</a:t>
            </a:r>
            <a:r>
              <a:rPr lang="en-US" dirty="0"/>
              <a:t> Example</a:t>
            </a:r>
            <a:endParaRPr lang="en-SG" dirty="0"/>
          </a:p>
        </p:txBody>
      </p:sp>
      <p:sp>
        <p:nvSpPr>
          <p:cNvPr id="3" name="Content Placeholder 2">
            <a:extLst>
              <a:ext uri="{FF2B5EF4-FFF2-40B4-BE49-F238E27FC236}">
                <a16:creationId xmlns:a16="http://schemas.microsoft.com/office/drawing/2014/main" id="{D21208E2-D2E9-46D6-AC6F-55E4579C57C2}"/>
              </a:ext>
            </a:extLst>
          </p:cNvPr>
          <p:cNvSpPr>
            <a:spLocks noGrp="1"/>
          </p:cNvSpPr>
          <p:nvPr>
            <p:ph idx="1"/>
          </p:nvPr>
        </p:nvSpPr>
        <p:spPr/>
        <p:txBody>
          <a:bodyPr/>
          <a:lstStyle/>
          <a:p>
            <a:endParaRPr lang="en-SG"/>
          </a:p>
        </p:txBody>
      </p:sp>
      <p:pic>
        <p:nvPicPr>
          <p:cNvPr id="4" name="Shape 793">
            <a:extLst>
              <a:ext uri="{FF2B5EF4-FFF2-40B4-BE49-F238E27FC236}">
                <a16:creationId xmlns:a16="http://schemas.microsoft.com/office/drawing/2014/main" id="{CE12ADD4-0C38-4B34-8951-82CF113057EE}"/>
              </a:ext>
            </a:extLst>
          </p:cNvPr>
          <p:cNvPicPr preferRelativeResize="0">
            <a:picLocks/>
          </p:cNvPicPr>
          <p:nvPr/>
        </p:nvPicPr>
        <p:blipFill rotWithShape="1">
          <a:blip r:embed="rId3">
            <a:alphaModFix/>
          </a:blip>
          <a:stretch/>
        </p:blipFill>
        <p:spPr>
          <a:xfrm>
            <a:off x="157215" y="1825625"/>
            <a:ext cx="8366021" cy="4144963"/>
          </a:xfrm>
          <a:prstGeom prst="rect">
            <a:avLst/>
          </a:prstGeom>
        </p:spPr>
      </p:pic>
      <p:graphicFrame>
        <p:nvGraphicFramePr>
          <p:cNvPr id="5" name="Shape 795">
            <a:extLst>
              <a:ext uri="{FF2B5EF4-FFF2-40B4-BE49-F238E27FC236}">
                <a16:creationId xmlns:a16="http://schemas.microsoft.com/office/drawing/2014/main" id="{A32F80E2-D5B8-49C4-A440-B6B81B4E3EA8}"/>
              </a:ext>
            </a:extLst>
          </p:cNvPr>
          <p:cNvGraphicFramePr/>
          <p:nvPr>
            <p:extLst/>
          </p:nvPr>
        </p:nvGraphicFramePr>
        <p:xfrm>
          <a:off x="8594000" y="1825625"/>
          <a:ext cx="3598000" cy="2438200"/>
        </p:xfrm>
        <a:graphic>
          <a:graphicData uri="http://schemas.openxmlformats.org/drawingml/2006/table">
            <a:tbl>
              <a:tblPr>
                <a:noFill/>
              </a:tblPr>
              <a:tblGrid>
                <a:gridCol w="1762933">
                  <a:extLst>
                    <a:ext uri="{9D8B030D-6E8A-4147-A177-3AD203B41FA5}">
                      <a16:colId xmlns:a16="http://schemas.microsoft.com/office/drawing/2014/main" val="20000"/>
                    </a:ext>
                  </a:extLst>
                </a:gridCol>
                <a:gridCol w="887967">
                  <a:extLst>
                    <a:ext uri="{9D8B030D-6E8A-4147-A177-3AD203B41FA5}">
                      <a16:colId xmlns:a16="http://schemas.microsoft.com/office/drawing/2014/main" val="20001"/>
                    </a:ext>
                  </a:extLst>
                </a:gridCol>
                <a:gridCol w="947100">
                  <a:extLst>
                    <a:ext uri="{9D8B030D-6E8A-4147-A177-3AD203B41FA5}">
                      <a16:colId xmlns:a16="http://schemas.microsoft.com/office/drawing/2014/main" val="20002"/>
                    </a:ext>
                  </a:extLst>
                </a:gridCol>
              </a:tblGrid>
              <a:tr h="487640">
                <a:tc>
                  <a:txBody>
                    <a:bodyPr/>
                    <a:lstStyle/>
                    <a:p>
                      <a:pPr marL="0" lvl="0" indent="0" rtl="0">
                        <a:spcBef>
                          <a:spcPts val="0"/>
                        </a:spcBef>
                        <a:spcAft>
                          <a:spcPts val="0"/>
                        </a:spcAft>
                        <a:buNone/>
                      </a:pPr>
                      <a:endParaRPr sz="1600" b="1"/>
                    </a:p>
                  </a:txBody>
                  <a:tcPr marL="121900" marR="121900" marT="121900" marB="121900"/>
                </a:tc>
                <a:tc>
                  <a:txBody>
                    <a:bodyPr/>
                    <a:lstStyle/>
                    <a:p>
                      <a:pPr marL="0" lvl="0" indent="0" algn="ctr" rtl="0">
                        <a:spcBef>
                          <a:spcPts val="0"/>
                        </a:spcBef>
                        <a:spcAft>
                          <a:spcPts val="0"/>
                        </a:spcAft>
                        <a:buNone/>
                      </a:pPr>
                      <a:r>
                        <a:rPr lang="en-US" sz="1600" b="1" dirty="0"/>
                        <a:t>SPY</a:t>
                      </a:r>
                      <a:endParaRPr sz="1600" b="1" dirty="0"/>
                    </a:p>
                  </a:txBody>
                  <a:tcPr marL="121900" marR="121900" marT="121900" marB="121900"/>
                </a:tc>
                <a:tc>
                  <a:txBody>
                    <a:bodyPr/>
                    <a:lstStyle/>
                    <a:p>
                      <a:pPr marL="0" lvl="0" indent="0" algn="ctr" rtl="0">
                        <a:spcBef>
                          <a:spcPts val="0"/>
                        </a:spcBef>
                        <a:spcAft>
                          <a:spcPts val="0"/>
                        </a:spcAft>
                        <a:buNone/>
                      </a:pPr>
                      <a:r>
                        <a:rPr lang="en-US" sz="1600" b="1"/>
                        <a:t>L/S</a:t>
                      </a:r>
                      <a:endParaRPr sz="1600" b="1"/>
                    </a:p>
                  </a:txBody>
                  <a:tcPr marL="121900" marR="121900" marT="121900" marB="121900"/>
                </a:tc>
                <a:extLst>
                  <a:ext uri="{0D108BD9-81ED-4DB2-BD59-A6C34878D82A}">
                    <a16:rowId xmlns:a16="http://schemas.microsoft.com/office/drawing/2014/main" val="10000"/>
                  </a:ext>
                </a:extLst>
              </a:tr>
              <a:tr h="487640">
                <a:tc>
                  <a:txBody>
                    <a:bodyPr/>
                    <a:lstStyle/>
                    <a:p>
                      <a:pPr marL="0" lvl="0" indent="0" rtl="0">
                        <a:spcBef>
                          <a:spcPts val="0"/>
                        </a:spcBef>
                        <a:spcAft>
                          <a:spcPts val="0"/>
                        </a:spcAft>
                        <a:buNone/>
                      </a:pPr>
                      <a:r>
                        <a:rPr lang="en-US" sz="1600" b="1"/>
                        <a:t>Total Returns</a:t>
                      </a:r>
                      <a:endParaRPr sz="1600" b="1"/>
                    </a:p>
                  </a:txBody>
                  <a:tcPr marL="121900" marR="121900" marT="121900" marB="121900"/>
                </a:tc>
                <a:tc>
                  <a:txBody>
                    <a:bodyPr/>
                    <a:lstStyle/>
                    <a:p>
                      <a:pPr marL="0" lvl="0" indent="0" algn="r" rtl="0">
                        <a:spcBef>
                          <a:spcPts val="0"/>
                        </a:spcBef>
                        <a:spcAft>
                          <a:spcPts val="0"/>
                        </a:spcAft>
                        <a:buNone/>
                      </a:pPr>
                      <a:r>
                        <a:rPr lang="en-US" sz="1600"/>
                        <a:t>0.33%</a:t>
                      </a:r>
                      <a:endParaRPr sz="1600"/>
                    </a:p>
                  </a:txBody>
                  <a:tcPr marL="121900" marR="121900" marT="121900" marB="121900"/>
                </a:tc>
                <a:tc>
                  <a:txBody>
                    <a:bodyPr/>
                    <a:lstStyle/>
                    <a:p>
                      <a:pPr marL="0" lvl="0" indent="0" algn="ctr" rtl="0">
                        <a:spcBef>
                          <a:spcPts val="0"/>
                        </a:spcBef>
                        <a:spcAft>
                          <a:spcPts val="0"/>
                        </a:spcAft>
                        <a:buNone/>
                      </a:pPr>
                      <a:r>
                        <a:rPr lang="en-US" sz="1600"/>
                        <a:t>10.54%</a:t>
                      </a:r>
                      <a:endParaRPr sz="1600"/>
                    </a:p>
                  </a:txBody>
                  <a:tcPr marL="121900" marR="121900" marT="121900" marB="121900"/>
                </a:tc>
                <a:extLst>
                  <a:ext uri="{0D108BD9-81ED-4DB2-BD59-A6C34878D82A}">
                    <a16:rowId xmlns:a16="http://schemas.microsoft.com/office/drawing/2014/main" val="10001"/>
                  </a:ext>
                </a:extLst>
              </a:tr>
              <a:tr h="487640">
                <a:tc>
                  <a:txBody>
                    <a:bodyPr/>
                    <a:lstStyle/>
                    <a:p>
                      <a:pPr marL="0" lvl="0" indent="0" rtl="0">
                        <a:spcBef>
                          <a:spcPts val="0"/>
                        </a:spcBef>
                        <a:spcAft>
                          <a:spcPts val="0"/>
                        </a:spcAft>
                        <a:buNone/>
                      </a:pPr>
                      <a:r>
                        <a:rPr lang="en-US" sz="1600" b="1"/>
                        <a:t>Sharpe</a:t>
                      </a:r>
                      <a:endParaRPr sz="1600" b="1"/>
                    </a:p>
                  </a:txBody>
                  <a:tcPr marL="121900" marR="121900" marT="121900" marB="121900"/>
                </a:tc>
                <a:tc>
                  <a:txBody>
                    <a:bodyPr/>
                    <a:lstStyle/>
                    <a:p>
                      <a:pPr marL="0" lvl="0" indent="0" algn="r" rtl="0">
                        <a:spcBef>
                          <a:spcPts val="0"/>
                        </a:spcBef>
                        <a:spcAft>
                          <a:spcPts val="0"/>
                        </a:spcAft>
                        <a:buNone/>
                      </a:pPr>
                      <a:r>
                        <a:rPr lang="en-US" sz="1600"/>
                        <a:t>0.10</a:t>
                      </a:r>
                      <a:endParaRPr sz="1600"/>
                    </a:p>
                  </a:txBody>
                  <a:tcPr marL="121900" marR="121900" marT="121900" marB="121900"/>
                </a:tc>
                <a:tc>
                  <a:txBody>
                    <a:bodyPr/>
                    <a:lstStyle/>
                    <a:p>
                      <a:pPr marL="0" lvl="0" indent="0" algn="r" rtl="0">
                        <a:spcBef>
                          <a:spcPts val="0"/>
                        </a:spcBef>
                        <a:spcAft>
                          <a:spcPts val="0"/>
                        </a:spcAft>
                        <a:buNone/>
                      </a:pPr>
                      <a:r>
                        <a:rPr lang="en-US" sz="1600"/>
                        <a:t>1.44</a:t>
                      </a:r>
                      <a:endParaRPr sz="1600"/>
                    </a:p>
                  </a:txBody>
                  <a:tcPr marL="121900" marR="121900" marT="121900" marB="121900"/>
                </a:tc>
                <a:extLst>
                  <a:ext uri="{0D108BD9-81ED-4DB2-BD59-A6C34878D82A}">
                    <a16:rowId xmlns:a16="http://schemas.microsoft.com/office/drawing/2014/main" val="10002"/>
                  </a:ext>
                </a:extLst>
              </a:tr>
              <a:tr h="487640">
                <a:tc>
                  <a:txBody>
                    <a:bodyPr/>
                    <a:lstStyle/>
                    <a:p>
                      <a:pPr marL="0" lvl="0" indent="0" rtl="0">
                        <a:spcBef>
                          <a:spcPts val="0"/>
                        </a:spcBef>
                        <a:spcAft>
                          <a:spcPts val="0"/>
                        </a:spcAft>
                        <a:buNone/>
                      </a:pPr>
                      <a:r>
                        <a:rPr lang="en-US" sz="1600" b="1"/>
                        <a:t>Volatility</a:t>
                      </a:r>
                      <a:endParaRPr sz="1600" b="1"/>
                    </a:p>
                  </a:txBody>
                  <a:tcPr marL="121900" marR="121900" marT="121900" marB="121900"/>
                </a:tc>
                <a:tc>
                  <a:txBody>
                    <a:bodyPr/>
                    <a:lstStyle/>
                    <a:p>
                      <a:pPr marL="0" lvl="0" indent="0" algn="r" rtl="0">
                        <a:spcBef>
                          <a:spcPts val="0"/>
                        </a:spcBef>
                        <a:spcAft>
                          <a:spcPts val="0"/>
                        </a:spcAft>
                        <a:buNone/>
                      </a:pPr>
                      <a:r>
                        <a:rPr lang="en-US" sz="1600"/>
                        <a:t>16%</a:t>
                      </a:r>
                      <a:endParaRPr sz="1600"/>
                    </a:p>
                  </a:txBody>
                  <a:tcPr marL="121900" marR="121900" marT="121900" marB="121900"/>
                </a:tc>
                <a:tc>
                  <a:txBody>
                    <a:bodyPr/>
                    <a:lstStyle/>
                    <a:p>
                      <a:pPr marL="0" lvl="0" indent="0" algn="r" rtl="0">
                        <a:spcBef>
                          <a:spcPts val="0"/>
                        </a:spcBef>
                        <a:spcAft>
                          <a:spcPts val="0"/>
                        </a:spcAft>
                        <a:buNone/>
                      </a:pPr>
                      <a:r>
                        <a:rPr lang="en-US" sz="1600"/>
                        <a:t>7%</a:t>
                      </a:r>
                      <a:endParaRPr sz="1600"/>
                    </a:p>
                  </a:txBody>
                  <a:tcPr marL="121900" marR="121900" marT="121900" marB="121900"/>
                </a:tc>
                <a:extLst>
                  <a:ext uri="{0D108BD9-81ED-4DB2-BD59-A6C34878D82A}">
                    <a16:rowId xmlns:a16="http://schemas.microsoft.com/office/drawing/2014/main" val="10003"/>
                  </a:ext>
                </a:extLst>
              </a:tr>
              <a:tr h="487640">
                <a:tc>
                  <a:txBody>
                    <a:bodyPr/>
                    <a:lstStyle/>
                    <a:p>
                      <a:pPr marL="0" lvl="0" indent="0" rtl="0">
                        <a:spcBef>
                          <a:spcPts val="0"/>
                        </a:spcBef>
                        <a:spcAft>
                          <a:spcPts val="0"/>
                        </a:spcAft>
                        <a:buNone/>
                      </a:pPr>
                      <a:r>
                        <a:rPr lang="en-US" sz="1600" b="1"/>
                        <a:t>Max Drawdown</a:t>
                      </a:r>
                      <a:endParaRPr sz="1600" b="1"/>
                    </a:p>
                  </a:txBody>
                  <a:tcPr marL="121900" marR="121900" marT="121900" marB="121900"/>
                </a:tc>
                <a:tc>
                  <a:txBody>
                    <a:bodyPr/>
                    <a:lstStyle/>
                    <a:p>
                      <a:pPr marL="0" lvl="0" indent="0" algn="r" rtl="0">
                        <a:spcBef>
                          <a:spcPts val="0"/>
                        </a:spcBef>
                        <a:spcAft>
                          <a:spcPts val="0"/>
                        </a:spcAft>
                        <a:buNone/>
                      </a:pPr>
                      <a:r>
                        <a:rPr lang="en-US" sz="1600" dirty="0"/>
                        <a:t>-11.8%</a:t>
                      </a:r>
                      <a:endParaRPr sz="1600" dirty="0"/>
                    </a:p>
                  </a:txBody>
                  <a:tcPr marL="121900" marR="121900" marT="121900" marB="121900"/>
                </a:tc>
                <a:tc>
                  <a:txBody>
                    <a:bodyPr/>
                    <a:lstStyle/>
                    <a:p>
                      <a:pPr marL="0" lvl="0" indent="0" algn="r" rtl="0">
                        <a:spcBef>
                          <a:spcPts val="0"/>
                        </a:spcBef>
                        <a:spcAft>
                          <a:spcPts val="0"/>
                        </a:spcAft>
                        <a:buNone/>
                      </a:pPr>
                      <a:r>
                        <a:rPr lang="en-US" sz="1600" dirty="0"/>
                        <a:t>-5%</a:t>
                      </a:r>
                      <a:endParaRPr sz="1600" dirty="0"/>
                    </a:p>
                  </a:txBody>
                  <a:tcPr marL="121900" marR="121900" marT="121900" marB="12190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4204562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3A66-66D6-405E-AFDE-6BFC7D780D67}"/>
              </a:ext>
            </a:extLst>
          </p:cNvPr>
          <p:cNvSpPr>
            <a:spLocks noGrp="1"/>
          </p:cNvSpPr>
          <p:nvPr>
            <p:ph type="title"/>
          </p:nvPr>
        </p:nvSpPr>
        <p:spPr/>
        <p:txBody>
          <a:bodyPr/>
          <a:lstStyle/>
          <a:p>
            <a:r>
              <a:rPr lang="en-US" dirty="0"/>
              <a:t>Factor Based Technology</a:t>
            </a:r>
            <a:endParaRPr lang="en-SG" dirty="0"/>
          </a:p>
        </p:txBody>
      </p:sp>
      <p:sp>
        <p:nvSpPr>
          <p:cNvPr id="3" name="Content Placeholder 2">
            <a:extLst>
              <a:ext uri="{FF2B5EF4-FFF2-40B4-BE49-F238E27FC236}">
                <a16:creationId xmlns:a16="http://schemas.microsoft.com/office/drawing/2014/main" id="{DAAA5D47-1CE8-4B67-99D0-55E72124559E}"/>
              </a:ext>
            </a:extLst>
          </p:cNvPr>
          <p:cNvSpPr>
            <a:spLocks noGrp="1"/>
          </p:cNvSpPr>
          <p:nvPr>
            <p:ph idx="1"/>
          </p:nvPr>
        </p:nvSpPr>
        <p:spPr/>
        <p:txBody>
          <a:bodyPr/>
          <a:lstStyle/>
          <a:p>
            <a:r>
              <a:rPr lang="en-US" dirty="0"/>
              <a:t>Factor identifications</a:t>
            </a:r>
          </a:p>
          <a:p>
            <a:pPr lvl="1"/>
            <a:r>
              <a:rPr lang="en-US" dirty="0"/>
              <a:t>Deep learning</a:t>
            </a:r>
          </a:p>
          <a:p>
            <a:pPr lvl="1"/>
            <a:r>
              <a:rPr lang="en-US" dirty="0"/>
              <a:t>Alternative datasets </a:t>
            </a:r>
          </a:p>
          <a:p>
            <a:pPr lvl="2"/>
            <a:r>
              <a:rPr lang="en-US" dirty="0"/>
              <a:t>Slides (</a:t>
            </a:r>
            <a:r>
              <a:rPr lang="en-US" dirty="0">
                <a:hlinkClick r:id="rId3"/>
              </a:rPr>
              <a:t>https://slides.com/anthonytyng/alternative_data/live</a:t>
            </a:r>
            <a:r>
              <a:rPr lang="en-US" dirty="0"/>
              <a:t>)</a:t>
            </a:r>
          </a:p>
          <a:p>
            <a:pPr lvl="2"/>
            <a:r>
              <a:rPr lang="en-US" dirty="0"/>
              <a:t>Video (</a:t>
            </a:r>
            <a:r>
              <a:rPr lang="en-US" dirty="0">
                <a:hlinkClick r:id="rId4"/>
              </a:rPr>
              <a:t>https://youtu.be/6GUKFoZKf5I</a:t>
            </a:r>
            <a:r>
              <a:rPr lang="en-US" dirty="0"/>
              <a:t>)</a:t>
            </a:r>
          </a:p>
          <a:p>
            <a:pPr lvl="2"/>
            <a:r>
              <a:rPr lang="en-US" dirty="0"/>
              <a:t>Consumer transaction. E.g., POS data</a:t>
            </a:r>
          </a:p>
          <a:p>
            <a:pPr lvl="2"/>
            <a:r>
              <a:rPr lang="en-US" dirty="0"/>
              <a:t>Social Media / Sentiment</a:t>
            </a:r>
          </a:p>
          <a:p>
            <a:pPr lvl="2"/>
            <a:r>
              <a:rPr lang="en-US" dirty="0"/>
              <a:t>Online search</a:t>
            </a:r>
          </a:p>
          <a:p>
            <a:pPr lvl="2"/>
            <a:r>
              <a:rPr lang="en-US" dirty="0"/>
              <a:t>IoT</a:t>
            </a:r>
          </a:p>
          <a:p>
            <a:pPr lvl="2"/>
            <a:r>
              <a:rPr lang="en-US" dirty="0"/>
              <a:t>Satellite &amp; Weather </a:t>
            </a:r>
          </a:p>
          <a:p>
            <a:pPr lvl="2"/>
            <a:r>
              <a:rPr lang="en-US" dirty="0"/>
              <a:t>etc.</a:t>
            </a:r>
          </a:p>
          <a:p>
            <a:pPr lvl="1"/>
            <a:endParaRPr lang="en-US" dirty="0"/>
          </a:p>
          <a:p>
            <a:endParaRPr lang="en-SG" dirty="0"/>
          </a:p>
        </p:txBody>
      </p:sp>
    </p:spTree>
    <p:custDataLst>
      <p:tags r:id="rId1"/>
    </p:custDataLst>
    <p:extLst>
      <p:ext uri="{BB962C8B-B14F-4D97-AF65-F5344CB8AC3E}">
        <p14:creationId xmlns:p14="http://schemas.microsoft.com/office/powerpoint/2010/main" val="1693835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886BB6-78DB-4B30-A095-ED1554DB4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793" y="413595"/>
            <a:ext cx="3847022" cy="3847022"/>
          </a:xfrm>
          <a:prstGeom prst="rect">
            <a:avLst/>
          </a:prstGeom>
        </p:spPr>
      </p:pic>
      <p:sp>
        <p:nvSpPr>
          <p:cNvPr id="6" name="TextBox 5">
            <a:extLst>
              <a:ext uri="{FF2B5EF4-FFF2-40B4-BE49-F238E27FC236}">
                <a16:creationId xmlns:a16="http://schemas.microsoft.com/office/drawing/2014/main" id="{25857487-1BA2-41B4-ACCD-912BB2476440}"/>
              </a:ext>
            </a:extLst>
          </p:cNvPr>
          <p:cNvSpPr txBox="1"/>
          <p:nvPr/>
        </p:nvSpPr>
        <p:spPr>
          <a:xfrm>
            <a:off x="2612987" y="4260617"/>
            <a:ext cx="7955925" cy="2308324"/>
          </a:xfrm>
          <a:prstGeom prst="rect">
            <a:avLst/>
          </a:prstGeom>
          <a:noFill/>
        </p:spPr>
        <p:txBody>
          <a:bodyPr wrap="square" rtlCol="0">
            <a:spAutoFit/>
          </a:bodyPr>
          <a:lstStyle/>
          <a:p>
            <a:r>
              <a:rPr lang="en-SG" dirty="0">
                <a:latin typeface="Candara" panose="020E0502030303020204" pitchFamily="34" charset="0"/>
              </a:rPr>
              <a:t>Survey Link: 		</a:t>
            </a:r>
            <a:r>
              <a:rPr lang="en-SG" b="1" dirty="0"/>
              <a:t>https://tinyurl.com/y38d2tvr</a:t>
            </a:r>
            <a:endParaRPr lang="en-SG" dirty="0">
              <a:latin typeface="Candara" panose="020E0502030303020204" pitchFamily="34" charset="0"/>
            </a:endParaRPr>
          </a:p>
          <a:p>
            <a:endParaRPr lang="en-SG" dirty="0">
              <a:latin typeface="Candara" panose="020E0502030303020204" pitchFamily="34" charset="0"/>
            </a:endParaRPr>
          </a:p>
          <a:p>
            <a:r>
              <a:rPr lang="en-SG" dirty="0">
                <a:latin typeface="Candara" panose="020E0502030303020204" pitchFamily="34" charset="0"/>
              </a:rPr>
              <a:t>Course Title:		Machine Learning in Finance</a:t>
            </a:r>
          </a:p>
          <a:p>
            <a:endParaRPr lang="en-SG" dirty="0">
              <a:latin typeface="Candara" panose="020E0502030303020204" pitchFamily="34" charset="0"/>
            </a:endParaRPr>
          </a:p>
          <a:p>
            <a:r>
              <a:rPr lang="en-SG" dirty="0">
                <a:latin typeface="Candara" panose="020E0502030303020204" pitchFamily="34" charset="0"/>
              </a:rPr>
              <a:t>Course Start Date:		24 May 2019  </a:t>
            </a:r>
          </a:p>
          <a:p>
            <a:endParaRPr lang="en-SG" dirty="0">
              <a:latin typeface="Candara" panose="020E0502030303020204" pitchFamily="34" charset="0"/>
            </a:endParaRPr>
          </a:p>
          <a:p>
            <a:r>
              <a:rPr lang="en-SG" dirty="0">
                <a:latin typeface="Candara" panose="020E0502030303020204" pitchFamily="34" charset="0"/>
              </a:rPr>
              <a:t>Name of Trainer(s):	Anthony Ng</a:t>
            </a:r>
          </a:p>
          <a:p>
            <a:r>
              <a:rPr lang="en-SG" dirty="0">
                <a:latin typeface="Candara" panose="020E0502030303020204" pitchFamily="34" charset="0"/>
              </a:rPr>
              <a:t>		</a:t>
            </a:r>
          </a:p>
        </p:txBody>
      </p:sp>
    </p:spTree>
    <p:custDataLst>
      <p:tags r:id="rId1"/>
    </p:custDataLst>
    <p:extLst>
      <p:ext uri="{BB962C8B-B14F-4D97-AF65-F5344CB8AC3E}">
        <p14:creationId xmlns:p14="http://schemas.microsoft.com/office/powerpoint/2010/main" val="315383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title"/>
          </p:nvPr>
        </p:nvSpPr>
        <p:spPr/>
        <p:txBody>
          <a:bodyPr/>
          <a:lstStyle/>
          <a:p>
            <a:r>
              <a:rPr lang="en-US"/>
              <a:t>What is Data Analysis?</a:t>
            </a:r>
          </a:p>
        </p:txBody>
      </p:sp>
      <p:sp>
        <p:nvSpPr>
          <p:cNvPr id="282" name="Shape 282"/>
          <p:cNvSpPr txBox="1">
            <a:spLocks noGrp="1"/>
          </p:cNvSpPr>
          <p:nvPr>
            <p:ph idx="1"/>
          </p:nvPr>
        </p:nvSpPr>
        <p:spPr/>
        <p:txBody>
          <a:bodyPr>
            <a:normAutofit fontScale="92500" lnSpcReduction="10000"/>
          </a:bodyPr>
          <a:lstStyle/>
          <a:p>
            <a:r>
              <a:rPr lang="en-SG"/>
              <a:t>In statistical applications data analysis can be divided into </a:t>
            </a:r>
          </a:p>
          <a:p>
            <a:pPr lvl="1"/>
            <a:r>
              <a:rPr lang="en-SG">
                <a:hlinkClick r:id="rId3"/>
              </a:rPr>
              <a:t>Descriptive statistics</a:t>
            </a:r>
            <a:r>
              <a:rPr lang="en-SG"/>
              <a:t>, </a:t>
            </a:r>
          </a:p>
          <a:p>
            <a:pPr lvl="1"/>
            <a:r>
              <a:rPr lang="en-SG">
                <a:hlinkClick r:id="rId4"/>
              </a:rPr>
              <a:t>Exploratory data analysis</a:t>
            </a:r>
            <a:r>
              <a:rPr lang="en-SG"/>
              <a:t> (EDA), </a:t>
            </a:r>
          </a:p>
          <a:p>
            <a:pPr lvl="1"/>
            <a:r>
              <a:rPr lang="en-SG">
                <a:hlinkClick r:id="rId5"/>
              </a:rPr>
              <a:t>Confirmatory data analysis</a:t>
            </a:r>
            <a:r>
              <a:rPr lang="en-SG"/>
              <a:t> (CDA). </a:t>
            </a:r>
          </a:p>
          <a:p>
            <a:r>
              <a:rPr lang="en-SG"/>
              <a:t>EDA focuses on discovering new features in the data </a:t>
            </a:r>
          </a:p>
          <a:p>
            <a:r>
              <a:rPr lang="en-SG"/>
              <a:t>CDA on confirming or falsifying existing </a:t>
            </a:r>
            <a:r>
              <a:rPr lang="en-SG">
                <a:hlinkClick r:id="rId6"/>
              </a:rPr>
              <a:t>hypotheses</a:t>
            </a:r>
            <a:r>
              <a:rPr lang="en-SG"/>
              <a:t>. </a:t>
            </a:r>
          </a:p>
          <a:p>
            <a:r>
              <a:rPr lang="en-SG">
                <a:hlinkClick r:id="rId7"/>
              </a:rPr>
              <a:t>Predictive analytics</a:t>
            </a:r>
            <a:r>
              <a:rPr lang="en-SG"/>
              <a:t> focuses on application of statistical models for predictive forecasting or classification</a:t>
            </a:r>
          </a:p>
          <a:p>
            <a:r>
              <a:rPr lang="en-SG">
                <a:hlinkClick r:id="rId8"/>
              </a:rPr>
              <a:t>Text analytics</a:t>
            </a:r>
            <a:r>
              <a:rPr lang="en-SG"/>
              <a:t> applies statistical, linguistic, and structural techniques to extract and classify information from textual sources, a species of </a:t>
            </a:r>
            <a:r>
              <a:rPr lang="en-SG">
                <a:hlinkClick r:id="rId9"/>
              </a:rPr>
              <a:t>unstructured data</a:t>
            </a:r>
            <a:r>
              <a:rPr lang="en-SG"/>
              <a:t>. </a:t>
            </a:r>
          </a:p>
        </p:txBody>
      </p:sp>
      <p:sp>
        <p:nvSpPr>
          <p:cNvPr id="283" name="Shape 283"/>
          <p:cNvSpPr txBox="1">
            <a:spLocks noGrp="1"/>
          </p:cNvSpPr>
          <p:nvPr>
            <p:ph type="sldNum" sz="quarter" idx="12"/>
          </p:nvPr>
        </p:nvSpPr>
        <p:spPr/>
        <p:txBody>
          <a:bodyPr/>
          <a:lstStyle/>
          <a:p>
            <a:fld id="{00000000-1234-1234-1234-123412341234}" type="slidenum">
              <a:rPr lang="en-US" smtClean="0"/>
              <a:pPr/>
              <a:t>7</a:t>
            </a:fld>
            <a:endParaRPr lang="en-US"/>
          </a:p>
        </p:txBody>
      </p:sp>
    </p:spTree>
    <p:extLst>
      <p:ext uri="{BB962C8B-B14F-4D97-AF65-F5344CB8AC3E}">
        <p14:creationId xmlns:p14="http://schemas.microsoft.com/office/powerpoint/2010/main" val="3977353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p:txBody>
          <a:bodyPr/>
          <a:lstStyle/>
          <a:p>
            <a:r>
              <a:rPr lang="en-US"/>
              <a:t>What is Data Analysis?</a:t>
            </a:r>
          </a:p>
        </p:txBody>
      </p:sp>
      <p:sp>
        <p:nvSpPr>
          <p:cNvPr id="289" name="Shape 289"/>
          <p:cNvSpPr txBox="1">
            <a:spLocks noGrp="1"/>
          </p:cNvSpPr>
          <p:nvPr>
            <p:ph sz="half" idx="1"/>
          </p:nvPr>
        </p:nvSpPr>
        <p:spPr/>
        <p:txBody>
          <a:bodyPr>
            <a:normAutofit fontScale="77500" lnSpcReduction="20000"/>
          </a:bodyPr>
          <a:lstStyle/>
          <a:p>
            <a:r>
              <a:rPr lang="en-US" dirty="0"/>
              <a:t>A/B Testing</a:t>
            </a:r>
          </a:p>
          <a:p>
            <a:r>
              <a:rPr lang="en-US" dirty="0"/>
              <a:t>Association Rule Learning</a:t>
            </a:r>
          </a:p>
          <a:p>
            <a:r>
              <a:rPr lang="en-US" dirty="0"/>
              <a:t>Classification</a:t>
            </a:r>
          </a:p>
          <a:p>
            <a:r>
              <a:rPr lang="en-US" dirty="0"/>
              <a:t>Cluster Analysis</a:t>
            </a:r>
          </a:p>
          <a:p>
            <a:r>
              <a:rPr lang="en-US" dirty="0"/>
              <a:t>Data mining</a:t>
            </a:r>
          </a:p>
          <a:p>
            <a:r>
              <a:rPr lang="en-US" dirty="0"/>
              <a:t>Ensemble learning</a:t>
            </a:r>
          </a:p>
          <a:p>
            <a:r>
              <a:rPr lang="en-US" dirty="0"/>
              <a:t>Genetic algorithms</a:t>
            </a:r>
          </a:p>
          <a:p>
            <a:r>
              <a:rPr lang="en-US" dirty="0"/>
              <a:t>Machine learning</a:t>
            </a:r>
          </a:p>
          <a:p>
            <a:r>
              <a:rPr lang="en-US" dirty="0"/>
              <a:t>Natural language processing (NLP)</a:t>
            </a:r>
          </a:p>
          <a:p>
            <a:r>
              <a:rPr lang="en-US" dirty="0"/>
              <a:t>Neural networks</a:t>
            </a:r>
          </a:p>
          <a:p>
            <a:r>
              <a:rPr lang="en-US" dirty="0"/>
              <a:t>Network analysis</a:t>
            </a:r>
          </a:p>
          <a:p>
            <a:r>
              <a:rPr lang="en-US" dirty="0" err="1"/>
              <a:t>Optimisation</a:t>
            </a:r>
            <a:endParaRPr lang="en-US" dirty="0"/>
          </a:p>
        </p:txBody>
      </p:sp>
      <p:sp>
        <p:nvSpPr>
          <p:cNvPr id="290" name="Shape 290"/>
          <p:cNvSpPr txBox="1">
            <a:spLocks noGrp="1"/>
          </p:cNvSpPr>
          <p:nvPr>
            <p:ph sz="half" idx="2"/>
          </p:nvPr>
        </p:nvSpPr>
        <p:spPr>
          <a:prstGeom prst="rect">
            <a:avLst/>
          </a:prstGeom>
        </p:spPr>
        <p:txBody>
          <a:bodyPr vert="horz" lIns="91440" tIns="45720" rIns="91440" bIns="45720" rtlCol="0">
            <a:normAutofit fontScale="77500" lnSpcReduction="20000"/>
          </a:bodyPr>
          <a:lstStyle/>
          <a:p>
            <a:r>
              <a:rPr lang="en-US" dirty="0"/>
              <a:t>Pattern recognition</a:t>
            </a:r>
            <a:endParaRPr dirty="0"/>
          </a:p>
          <a:p>
            <a:r>
              <a:rPr lang="en-US" dirty="0"/>
              <a:t>Predictive modelling</a:t>
            </a:r>
            <a:endParaRPr dirty="0"/>
          </a:p>
          <a:p>
            <a:r>
              <a:rPr lang="en-US" dirty="0"/>
              <a:t>Regression</a:t>
            </a:r>
            <a:endParaRPr dirty="0"/>
          </a:p>
          <a:p>
            <a:r>
              <a:rPr lang="en-US" dirty="0"/>
              <a:t>Sentiment analysis</a:t>
            </a:r>
            <a:endParaRPr dirty="0"/>
          </a:p>
          <a:p>
            <a:r>
              <a:rPr lang="en-US" dirty="0"/>
              <a:t>Signal processing</a:t>
            </a:r>
            <a:endParaRPr dirty="0"/>
          </a:p>
          <a:p>
            <a:r>
              <a:rPr lang="en-US" dirty="0"/>
              <a:t>Spatial analysis</a:t>
            </a:r>
            <a:endParaRPr dirty="0"/>
          </a:p>
          <a:p>
            <a:r>
              <a:rPr lang="en-US" dirty="0"/>
              <a:t>Supervised learning</a:t>
            </a:r>
            <a:endParaRPr dirty="0"/>
          </a:p>
          <a:p>
            <a:r>
              <a:rPr lang="en-US" dirty="0"/>
              <a:t>Simulation</a:t>
            </a:r>
            <a:endParaRPr dirty="0"/>
          </a:p>
          <a:p>
            <a:r>
              <a:rPr lang="en-US" dirty="0"/>
              <a:t>Time series analysis</a:t>
            </a:r>
            <a:endParaRPr dirty="0"/>
          </a:p>
          <a:p>
            <a:r>
              <a:rPr lang="en-US" dirty="0"/>
              <a:t>Time series forecasting</a:t>
            </a:r>
            <a:endParaRPr dirty="0"/>
          </a:p>
          <a:p>
            <a:r>
              <a:rPr lang="en-US" dirty="0"/>
              <a:t>Unsupervised learning</a:t>
            </a:r>
            <a:endParaRPr dirty="0"/>
          </a:p>
          <a:p>
            <a:r>
              <a:rPr lang="en-US" dirty="0" err="1"/>
              <a:t>Visualisation</a:t>
            </a:r>
            <a:endParaRPr dirty="0"/>
          </a:p>
        </p:txBody>
      </p:sp>
    </p:spTree>
    <p:extLst>
      <p:ext uri="{BB962C8B-B14F-4D97-AF65-F5344CB8AC3E}">
        <p14:creationId xmlns:p14="http://schemas.microsoft.com/office/powerpoint/2010/main" val="3473100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p:txBody>
          <a:bodyPr/>
          <a:lstStyle/>
          <a:p>
            <a:r>
              <a:rPr lang="en-US" dirty="0"/>
              <a:t>Data Science</a:t>
            </a:r>
          </a:p>
        </p:txBody>
      </p:sp>
      <p:sp>
        <p:nvSpPr>
          <p:cNvPr id="2" name="Content Placeholder 1">
            <a:extLst>
              <a:ext uri="{FF2B5EF4-FFF2-40B4-BE49-F238E27FC236}">
                <a16:creationId xmlns:a16="http://schemas.microsoft.com/office/drawing/2014/main" id="{56D5A42C-2F6F-47A1-8BAD-1643839500E1}"/>
              </a:ext>
            </a:extLst>
          </p:cNvPr>
          <p:cNvSpPr>
            <a:spLocks noGrp="1"/>
          </p:cNvSpPr>
          <p:nvPr>
            <p:ph type="body" idx="1"/>
          </p:nvPr>
        </p:nvSpPr>
        <p:spPr/>
        <p:txBody>
          <a:bodyPr/>
          <a:lstStyle/>
          <a:p>
            <a:endParaRPr lang="en-SG" dirty="0"/>
          </a:p>
        </p:txBody>
      </p:sp>
    </p:spTree>
    <p:custDataLst>
      <p:tags r:id="rId1"/>
    </p:custDataLst>
    <p:extLst>
      <p:ext uri="{BB962C8B-B14F-4D97-AF65-F5344CB8AC3E}">
        <p14:creationId xmlns:p14="http://schemas.microsoft.com/office/powerpoint/2010/main" val="36074658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NBD8yg8Q"/>
  <p:tag name="ARTICULATE_SLIDE_THUMBNAIL_REFRESH" val="1"/>
  <p:tag name="ARTICULATE_PROJECT_OPEN" val="0"/>
  <p:tag name="ARTICULATE_SLIDE_COUNT" val="68"/>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3496</TotalTime>
  <Words>4019</Words>
  <Application>Microsoft Office PowerPoint</Application>
  <PresentationFormat>Widescreen</PresentationFormat>
  <Paragraphs>578</Paragraphs>
  <Slides>68</Slides>
  <Notes>30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Helvetica Neue</vt:lpstr>
      <vt:lpstr>Arial</vt:lpstr>
      <vt:lpstr>Calibri</vt:lpstr>
      <vt:lpstr>Cambria Math</vt:lpstr>
      <vt:lpstr>Candara</vt:lpstr>
      <vt:lpstr>Rockwell</vt:lpstr>
      <vt:lpstr>Trebuchet MS</vt:lpstr>
      <vt:lpstr>Office Theme</vt:lpstr>
      <vt:lpstr>Session 1: Introduction to Machine Learning in Finance</vt:lpstr>
      <vt:lpstr>Analytics</vt:lpstr>
      <vt:lpstr>Types of Analytics </vt:lpstr>
      <vt:lpstr>Types of Analytics</vt:lpstr>
      <vt:lpstr>Data Analysis</vt:lpstr>
      <vt:lpstr>What is Data Analysis?</vt:lpstr>
      <vt:lpstr>What is Data Analysis?</vt:lpstr>
      <vt:lpstr>What is Data Analysis?</vt:lpstr>
      <vt:lpstr>Data Science</vt:lpstr>
      <vt:lpstr>What is Data Science?</vt:lpstr>
      <vt:lpstr>PowerPoint Presentation</vt:lpstr>
      <vt:lpstr>Some Terminologies</vt:lpstr>
      <vt:lpstr>PowerPoint Presentation</vt:lpstr>
      <vt:lpstr>What is Data Science?</vt:lpstr>
      <vt:lpstr>Machine Learning</vt:lpstr>
      <vt:lpstr>Why Machine Learning?</vt:lpstr>
      <vt:lpstr>Types of Machine Learning Algorithms – When to use it?</vt:lpstr>
      <vt:lpstr>Types of Machine Learning Algorithms</vt:lpstr>
      <vt:lpstr>Reinforcement Learning - 2015 </vt:lpstr>
      <vt:lpstr>Supervised Learning – Use Case</vt:lpstr>
      <vt:lpstr>Machine Learning Algorithms</vt:lpstr>
      <vt:lpstr>PowerPoint Presentation</vt:lpstr>
      <vt:lpstr>PowerPoint Presentation</vt:lpstr>
      <vt:lpstr>Machine Learning in Finance</vt:lpstr>
      <vt:lpstr>Credit Scoring</vt:lpstr>
      <vt:lpstr>Credit Scoring</vt:lpstr>
      <vt:lpstr>Traditional Credit Scoring</vt:lpstr>
      <vt:lpstr>Credit Scoring</vt:lpstr>
      <vt:lpstr>Credit Scoring</vt:lpstr>
      <vt:lpstr>Credit Scoring</vt:lpstr>
      <vt:lpstr>Scorecard Model Development</vt:lpstr>
      <vt:lpstr>Common Models</vt:lpstr>
      <vt:lpstr>Alternative</vt:lpstr>
      <vt:lpstr>Alternative Data</vt:lpstr>
      <vt:lpstr>Alternative Data</vt:lpstr>
      <vt:lpstr>Transaction Data</vt:lpstr>
      <vt:lpstr>Social Profile Data</vt:lpstr>
      <vt:lpstr>Social Network Analysis</vt:lpstr>
      <vt:lpstr>Other Data Sources</vt:lpstr>
      <vt:lpstr>“Alternative”</vt:lpstr>
      <vt:lpstr>“Alternative”</vt:lpstr>
      <vt:lpstr>Characteristics of Good Alternative Data</vt:lpstr>
      <vt:lpstr>PowerPoint Presentation</vt:lpstr>
      <vt:lpstr>PowerPoint Presentation</vt:lpstr>
      <vt:lpstr>Churn Prediction</vt:lpstr>
      <vt:lpstr>What is Churn?</vt:lpstr>
      <vt:lpstr>Benefits of Customer Retention</vt:lpstr>
      <vt:lpstr>Machine Learning in Finance</vt:lpstr>
      <vt:lpstr>Customer Segmentation</vt:lpstr>
      <vt:lpstr>Machine Learning in Finance</vt:lpstr>
      <vt:lpstr>Algorithmic Trading</vt:lpstr>
      <vt:lpstr>What is Algorithmic Trading?</vt:lpstr>
      <vt:lpstr>Pairs Trading as a Motivational Example</vt:lpstr>
      <vt:lpstr>PowerPoint Presentation</vt:lpstr>
      <vt:lpstr>PowerPoint Presentation</vt:lpstr>
      <vt:lpstr>PowerPoint Presentation</vt:lpstr>
      <vt:lpstr>Simple Pairs Trading Example</vt:lpstr>
      <vt:lpstr>Simple Pairs Trading Example</vt:lpstr>
      <vt:lpstr>Performance Metrics</vt:lpstr>
      <vt:lpstr>Benchmark – Long Only SPY</vt:lpstr>
      <vt:lpstr>Pairs Trading Backtest Example</vt:lpstr>
      <vt:lpstr>Pairs Trading Technology</vt:lpstr>
      <vt:lpstr>Quant Workflow</vt:lpstr>
      <vt:lpstr>Factor Based Investing</vt:lpstr>
      <vt:lpstr>Benchmark – Long Only SPY</vt:lpstr>
      <vt:lpstr>Long-Short Backtest Example</vt:lpstr>
      <vt:lpstr>Factor Based Technology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Finance Professionals</dc:title>
  <dc:creator>anthony ng</dc:creator>
  <cp:lastModifiedBy>NG ANTHONY</cp:lastModifiedBy>
  <cp:revision>94</cp:revision>
  <dcterms:created xsi:type="dcterms:W3CDTF">2018-03-12T21:02:42Z</dcterms:created>
  <dcterms:modified xsi:type="dcterms:W3CDTF">2019-05-23T06:13:54Z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75643693-B39B-4BB1-81DA-4DFCD23D64B3</vt:lpwstr>
  </property>
  <property fmtid="{D5CDD505-2E9C-101B-9397-08002B2CF9AE}" pid="3" name="ArticulatePath">
    <vt:lpwstr>DS for Finance Professionals Combined v2018-04-11a</vt:lpwstr>
  </property>
</Properties>
</file>